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338" r:id="rId2"/>
    <p:sldId id="297" r:id="rId3"/>
    <p:sldId id="335" r:id="rId4"/>
    <p:sldId id="299" r:id="rId5"/>
    <p:sldId id="300" r:id="rId6"/>
    <p:sldId id="301" r:id="rId7"/>
    <p:sldId id="345" r:id="rId8"/>
    <p:sldId id="340" r:id="rId9"/>
    <p:sldId id="348" r:id="rId10"/>
    <p:sldId id="341" r:id="rId11"/>
    <p:sldId id="346" r:id="rId12"/>
    <p:sldId id="347" r:id="rId13"/>
    <p:sldId id="303" r:id="rId14"/>
    <p:sldId id="325" r:id="rId15"/>
    <p:sldId id="34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1C24"/>
    <a:srgbClr val="5E5E5E"/>
    <a:srgbClr val="797979"/>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4"/>
    <p:restoredTop sz="67988"/>
  </p:normalViewPr>
  <p:slideViewPr>
    <p:cSldViewPr snapToGrid="0">
      <p:cViewPr varScale="1">
        <p:scale>
          <a:sx n="76" d="100"/>
          <a:sy n="76" d="100"/>
        </p:scale>
        <p:origin x="208" y="232"/>
      </p:cViewPr>
      <p:guideLst/>
    </p:cSldViewPr>
  </p:slideViewPr>
  <p:notesTextViewPr>
    <p:cViewPr>
      <p:scale>
        <a:sx n="1" d="1"/>
        <a:sy n="1" d="1"/>
      </p:scale>
      <p:origin x="0" y="0"/>
    </p:cViewPr>
  </p:notesTextViewPr>
  <p:sorterViewPr>
    <p:cViewPr>
      <p:scale>
        <a:sx n="97" d="100"/>
        <a:sy n="97"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dirty="0"/>
              <a:t>BROWN AFFILIATION</a:t>
            </a:r>
          </a:p>
        </c:rich>
      </c:tx>
      <c:layout>
        <c:manualLayout>
          <c:xMode val="edge"/>
          <c:yMode val="edge"/>
          <c:x val="0.25865853851531451"/>
          <c:y val="5.6042186086534433E-2"/>
        </c:manualLayout>
      </c:layout>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Demographic</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C2FE-E244-B8C7-95CD9E01C5A6}"/>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C2FE-E244-B8C7-95CD9E01C5A6}"/>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C2FE-E244-B8C7-95CD9E01C5A6}"/>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Undergrad students</c:v>
                </c:pt>
                <c:pt idx="1">
                  <c:v>Grad students</c:v>
                </c:pt>
                <c:pt idx="2">
                  <c:v>Staff</c:v>
                </c:pt>
              </c:strCache>
            </c:strRef>
          </c:cat>
          <c:val>
            <c:numRef>
              <c:f>Sheet1!$B$2:$B$4</c:f>
              <c:numCache>
                <c:formatCode>General</c:formatCode>
                <c:ptCount val="3"/>
                <c:pt idx="0">
                  <c:v>18</c:v>
                </c:pt>
                <c:pt idx="1">
                  <c:v>3</c:v>
                </c:pt>
                <c:pt idx="2">
                  <c:v>7</c:v>
                </c:pt>
              </c:numCache>
            </c:numRef>
          </c:val>
          <c:extLst>
            <c:ext xmlns:c16="http://schemas.microsoft.com/office/drawing/2014/chart" uri="{C3380CC4-5D6E-409C-BE32-E72D297353CC}">
              <c16:uniqueId val="{00000000-5872-4A4D-917E-C2F809CC65C5}"/>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dirty="0"/>
              <a:t>BROWN AFFILIATION</a:t>
            </a:r>
          </a:p>
        </c:rich>
      </c:tx>
      <c:layout>
        <c:manualLayout>
          <c:xMode val="edge"/>
          <c:yMode val="edge"/>
          <c:x val="0.25865853851531451"/>
          <c:y val="8.661065122464412E-2"/>
        </c:manualLayout>
      </c:layout>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Demographic</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0970-1747-80D4-A67400B0D151}"/>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0970-1747-80D4-A67400B0D151}"/>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0970-1747-80D4-A67400B0D151}"/>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Undergrad students</c:v>
                </c:pt>
                <c:pt idx="1">
                  <c:v>Grad students</c:v>
                </c:pt>
                <c:pt idx="2">
                  <c:v>Staff</c:v>
                </c:pt>
              </c:strCache>
            </c:strRef>
          </c:cat>
          <c:val>
            <c:numRef>
              <c:f>Sheet1!$B$2:$B$4</c:f>
              <c:numCache>
                <c:formatCode>General</c:formatCode>
                <c:ptCount val="3"/>
                <c:pt idx="0">
                  <c:v>18</c:v>
                </c:pt>
                <c:pt idx="1">
                  <c:v>3</c:v>
                </c:pt>
                <c:pt idx="2">
                  <c:v>7</c:v>
                </c:pt>
              </c:numCache>
            </c:numRef>
          </c:val>
          <c:extLst>
            <c:ext xmlns:c16="http://schemas.microsoft.com/office/drawing/2014/chart" uri="{C3380CC4-5D6E-409C-BE32-E72D297353CC}">
              <c16:uniqueId val="{00000006-0970-1747-80D4-A67400B0D151}"/>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174D06-794E-4341-B978-82932E5F1B1E}" type="doc">
      <dgm:prSet loTypeId="urn:microsoft.com/office/officeart/2005/8/layout/chevron2" loCatId="" qsTypeId="urn:microsoft.com/office/officeart/2005/8/quickstyle/simple3" qsCatId="simple" csTypeId="urn:microsoft.com/office/officeart/2005/8/colors/colorful5" csCatId="colorful" phldr="1"/>
      <dgm:spPr/>
      <dgm:t>
        <a:bodyPr/>
        <a:lstStyle/>
        <a:p>
          <a:endParaRPr lang="en-US"/>
        </a:p>
      </dgm:t>
    </dgm:pt>
    <dgm:pt modelId="{AED1A049-DBA1-E347-83AE-CA09CA694FB9}">
      <dgm:prSet phldrT="[Text]"/>
      <dgm:spPr/>
      <dgm:t>
        <a:bodyPr/>
        <a:lstStyle/>
        <a:p>
          <a:r>
            <a:rPr lang="en-US" dirty="0"/>
            <a:t>Phase 1</a:t>
          </a:r>
        </a:p>
      </dgm:t>
    </dgm:pt>
    <dgm:pt modelId="{28D62ADD-879E-8040-B32C-70473DC67277}" type="parTrans" cxnId="{005B9F8E-F3F8-D041-9217-B1FE1DFDD4F8}">
      <dgm:prSet/>
      <dgm:spPr/>
      <dgm:t>
        <a:bodyPr/>
        <a:lstStyle/>
        <a:p>
          <a:endParaRPr lang="en-US"/>
        </a:p>
      </dgm:t>
    </dgm:pt>
    <dgm:pt modelId="{0434C024-E39C-174B-997B-93DB5FD795A5}" type="sibTrans" cxnId="{005B9F8E-F3F8-D041-9217-B1FE1DFDD4F8}">
      <dgm:prSet/>
      <dgm:spPr/>
      <dgm:t>
        <a:bodyPr/>
        <a:lstStyle/>
        <a:p>
          <a:endParaRPr lang="en-US"/>
        </a:p>
      </dgm:t>
    </dgm:pt>
    <dgm:pt modelId="{3A03C596-56E3-5C47-B293-A532E8B801F5}">
      <dgm:prSet phldrT="[Text]" custT="1"/>
      <dgm:spPr/>
      <dgm:t>
        <a:bodyPr/>
        <a:lstStyle/>
        <a:p>
          <a:pPr>
            <a:buNone/>
          </a:pPr>
          <a:r>
            <a:rPr lang="en-US" sz="2000" b="0" i="0" dirty="0"/>
            <a:t>Small pilot within the SPH using Bluetooth to measure social interaction</a:t>
          </a:r>
          <a:endParaRPr lang="en-US" sz="2000" dirty="0"/>
        </a:p>
      </dgm:t>
    </dgm:pt>
    <dgm:pt modelId="{354D1519-4A01-CB48-AA2E-AF0EF6C32888}" type="parTrans" cxnId="{27173F3D-9961-7C4B-AE5D-DC7AA45C1EC0}">
      <dgm:prSet/>
      <dgm:spPr/>
      <dgm:t>
        <a:bodyPr/>
        <a:lstStyle/>
        <a:p>
          <a:endParaRPr lang="en-US"/>
        </a:p>
      </dgm:t>
    </dgm:pt>
    <dgm:pt modelId="{FF87F0DC-48C1-5042-A7B9-164C206FC2FD}" type="sibTrans" cxnId="{27173F3D-9961-7C4B-AE5D-DC7AA45C1EC0}">
      <dgm:prSet/>
      <dgm:spPr/>
      <dgm:t>
        <a:bodyPr/>
        <a:lstStyle/>
        <a:p>
          <a:endParaRPr lang="en-US"/>
        </a:p>
      </dgm:t>
    </dgm:pt>
    <dgm:pt modelId="{C6443883-EC9B-AF42-938D-51E4B14C4F8F}">
      <dgm:prSet phldrT="[Text]"/>
      <dgm:spPr/>
      <dgm:t>
        <a:bodyPr/>
        <a:lstStyle/>
        <a:p>
          <a:r>
            <a:rPr lang="en-US" dirty="0"/>
            <a:t>Phase 2</a:t>
          </a:r>
        </a:p>
      </dgm:t>
    </dgm:pt>
    <dgm:pt modelId="{79F1EC82-B0EF-7B41-A766-7EB3F9D2A556}" type="parTrans" cxnId="{D8D98C9A-580C-E84E-AC90-8E5362D6DA40}">
      <dgm:prSet/>
      <dgm:spPr/>
      <dgm:t>
        <a:bodyPr/>
        <a:lstStyle/>
        <a:p>
          <a:endParaRPr lang="en-US"/>
        </a:p>
      </dgm:t>
    </dgm:pt>
    <dgm:pt modelId="{B8858EB4-384B-9443-98E6-1ED8F87150A7}" type="sibTrans" cxnId="{D8D98C9A-580C-E84E-AC90-8E5362D6DA40}">
      <dgm:prSet/>
      <dgm:spPr/>
      <dgm:t>
        <a:bodyPr/>
        <a:lstStyle/>
        <a:p>
          <a:endParaRPr lang="en-US"/>
        </a:p>
      </dgm:t>
    </dgm:pt>
    <dgm:pt modelId="{8B00CDA8-4F8B-864A-9A39-C45DC16BEC8B}">
      <dgm:prSet phldrT="[Text]" custT="1"/>
      <dgm:spPr/>
      <dgm:t>
        <a:bodyPr/>
        <a:lstStyle/>
        <a:p>
          <a:pPr>
            <a:buNone/>
          </a:pPr>
          <a:r>
            <a:rPr lang="en-US" sz="2000" b="0" i="0" dirty="0"/>
            <a:t>Rollout across Brown adding GPS for measuring geographic footprints</a:t>
          </a:r>
          <a:endParaRPr lang="en-US" sz="2000" dirty="0"/>
        </a:p>
      </dgm:t>
    </dgm:pt>
    <dgm:pt modelId="{2242F693-FA13-A141-95BD-0FD558E9A414}" type="parTrans" cxnId="{E23BE939-AF09-2F45-B96C-879640782A96}">
      <dgm:prSet/>
      <dgm:spPr/>
      <dgm:t>
        <a:bodyPr/>
        <a:lstStyle/>
        <a:p>
          <a:endParaRPr lang="en-US"/>
        </a:p>
      </dgm:t>
    </dgm:pt>
    <dgm:pt modelId="{53484D52-7957-4248-8D9A-8E6DCA8B8169}" type="sibTrans" cxnId="{E23BE939-AF09-2F45-B96C-879640782A96}">
      <dgm:prSet/>
      <dgm:spPr/>
      <dgm:t>
        <a:bodyPr/>
        <a:lstStyle/>
        <a:p>
          <a:endParaRPr lang="en-US"/>
        </a:p>
      </dgm:t>
    </dgm:pt>
    <dgm:pt modelId="{5F0006B8-DE15-B044-83B6-6BEF999A8239}">
      <dgm:prSet phldrT="[Text]"/>
      <dgm:spPr/>
      <dgm:t>
        <a:bodyPr/>
        <a:lstStyle/>
        <a:p>
          <a:r>
            <a:rPr lang="en-US" dirty="0"/>
            <a:t>Phase 3</a:t>
          </a:r>
        </a:p>
      </dgm:t>
    </dgm:pt>
    <dgm:pt modelId="{AAFEA0BB-280B-344F-AEBE-843829BB5DD4}" type="parTrans" cxnId="{210B5A8A-0663-6945-BB39-467CDB4480D7}">
      <dgm:prSet/>
      <dgm:spPr/>
      <dgm:t>
        <a:bodyPr/>
        <a:lstStyle/>
        <a:p>
          <a:endParaRPr lang="en-US"/>
        </a:p>
      </dgm:t>
    </dgm:pt>
    <dgm:pt modelId="{E1F2C2B9-7081-5549-8247-44840146FB8A}" type="sibTrans" cxnId="{210B5A8A-0663-6945-BB39-467CDB4480D7}">
      <dgm:prSet/>
      <dgm:spPr/>
      <dgm:t>
        <a:bodyPr/>
        <a:lstStyle/>
        <a:p>
          <a:endParaRPr lang="en-US"/>
        </a:p>
      </dgm:t>
    </dgm:pt>
    <dgm:pt modelId="{AA5EC226-56A5-1D46-B2BA-6E20E6AB39A7}">
      <dgm:prSet phldrT="[Text]" custT="1"/>
      <dgm:spPr/>
      <dgm:t>
        <a:bodyPr/>
        <a:lstStyle/>
        <a:p>
          <a:pPr>
            <a:buNone/>
          </a:pPr>
          <a:r>
            <a:rPr lang="en-US" sz="2000" b="0" i="0" dirty="0"/>
            <a:t>Future development incorporating biometrics and more… </a:t>
          </a:r>
          <a:endParaRPr lang="en-US" sz="2000" dirty="0"/>
        </a:p>
      </dgm:t>
    </dgm:pt>
    <dgm:pt modelId="{9D2451AA-106C-E946-BC0E-11682F27E5A4}" type="parTrans" cxnId="{C4B8E97E-66E0-C544-8562-5EDFD38DA1B2}">
      <dgm:prSet/>
      <dgm:spPr/>
      <dgm:t>
        <a:bodyPr/>
        <a:lstStyle/>
        <a:p>
          <a:endParaRPr lang="en-US"/>
        </a:p>
      </dgm:t>
    </dgm:pt>
    <dgm:pt modelId="{7D8F0DAA-37D3-BF4D-A6CB-4ABB7DBCB0E2}" type="sibTrans" cxnId="{C4B8E97E-66E0-C544-8562-5EDFD38DA1B2}">
      <dgm:prSet/>
      <dgm:spPr/>
      <dgm:t>
        <a:bodyPr/>
        <a:lstStyle/>
        <a:p>
          <a:endParaRPr lang="en-US"/>
        </a:p>
      </dgm:t>
    </dgm:pt>
    <dgm:pt modelId="{4A82E1BE-E11A-8040-8341-9DD44232C7A3}" type="pres">
      <dgm:prSet presAssocID="{A6174D06-794E-4341-B978-82932E5F1B1E}" presName="linearFlow" presStyleCnt="0">
        <dgm:presLayoutVars>
          <dgm:dir/>
          <dgm:animLvl val="lvl"/>
          <dgm:resizeHandles val="exact"/>
        </dgm:presLayoutVars>
      </dgm:prSet>
      <dgm:spPr/>
    </dgm:pt>
    <dgm:pt modelId="{19449D49-96B2-1349-A2D8-111ADF4FF8F6}" type="pres">
      <dgm:prSet presAssocID="{AED1A049-DBA1-E347-83AE-CA09CA694FB9}" presName="composite" presStyleCnt="0"/>
      <dgm:spPr/>
    </dgm:pt>
    <dgm:pt modelId="{DC4249CE-AF61-5641-8E65-D141F36668E3}" type="pres">
      <dgm:prSet presAssocID="{AED1A049-DBA1-E347-83AE-CA09CA694FB9}" presName="parentText" presStyleLbl="alignNode1" presStyleIdx="0" presStyleCnt="3">
        <dgm:presLayoutVars>
          <dgm:chMax val="1"/>
          <dgm:bulletEnabled val="1"/>
        </dgm:presLayoutVars>
      </dgm:prSet>
      <dgm:spPr/>
    </dgm:pt>
    <dgm:pt modelId="{BABBB60A-EFC5-2946-8529-BBAF78975338}" type="pres">
      <dgm:prSet presAssocID="{AED1A049-DBA1-E347-83AE-CA09CA694FB9}" presName="descendantText" presStyleLbl="alignAcc1" presStyleIdx="0" presStyleCnt="3">
        <dgm:presLayoutVars>
          <dgm:bulletEnabled val="1"/>
        </dgm:presLayoutVars>
      </dgm:prSet>
      <dgm:spPr/>
    </dgm:pt>
    <dgm:pt modelId="{4A3C357A-1B73-004D-84D1-A664633DB554}" type="pres">
      <dgm:prSet presAssocID="{0434C024-E39C-174B-997B-93DB5FD795A5}" presName="sp" presStyleCnt="0"/>
      <dgm:spPr/>
    </dgm:pt>
    <dgm:pt modelId="{02E2E68A-4A4E-8C41-99C0-611AC930FB49}" type="pres">
      <dgm:prSet presAssocID="{C6443883-EC9B-AF42-938D-51E4B14C4F8F}" presName="composite" presStyleCnt="0"/>
      <dgm:spPr/>
    </dgm:pt>
    <dgm:pt modelId="{C932B03C-1C7D-904B-BD77-B326A3701180}" type="pres">
      <dgm:prSet presAssocID="{C6443883-EC9B-AF42-938D-51E4B14C4F8F}" presName="parentText" presStyleLbl="alignNode1" presStyleIdx="1" presStyleCnt="3">
        <dgm:presLayoutVars>
          <dgm:chMax val="1"/>
          <dgm:bulletEnabled val="1"/>
        </dgm:presLayoutVars>
      </dgm:prSet>
      <dgm:spPr/>
    </dgm:pt>
    <dgm:pt modelId="{64656C7A-A879-6C4E-8899-B95D2883D6EC}" type="pres">
      <dgm:prSet presAssocID="{C6443883-EC9B-AF42-938D-51E4B14C4F8F}" presName="descendantText" presStyleLbl="alignAcc1" presStyleIdx="1" presStyleCnt="3">
        <dgm:presLayoutVars>
          <dgm:bulletEnabled val="1"/>
        </dgm:presLayoutVars>
      </dgm:prSet>
      <dgm:spPr/>
    </dgm:pt>
    <dgm:pt modelId="{E736AC01-2751-0443-8C7C-B16387C63141}" type="pres">
      <dgm:prSet presAssocID="{B8858EB4-384B-9443-98E6-1ED8F87150A7}" presName="sp" presStyleCnt="0"/>
      <dgm:spPr/>
    </dgm:pt>
    <dgm:pt modelId="{F5111877-D9EE-434B-BB77-F65A3E56EB25}" type="pres">
      <dgm:prSet presAssocID="{5F0006B8-DE15-B044-83B6-6BEF999A8239}" presName="composite" presStyleCnt="0"/>
      <dgm:spPr/>
    </dgm:pt>
    <dgm:pt modelId="{202040CA-64D3-5543-B534-E81CAC7EB134}" type="pres">
      <dgm:prSet presAssocID="{5F0006B8-DE15-B044-83B6-6BEF999A8239}" presName="parentText" presStyleLbl="alignNode1" presStyleIdx="2" presStyleCnt="3">
        <dgm:presLayoutVars>
          <dgm:chMax val="1"/>
          <dgm:bulletEnabled val="1"/>
        </dgm:presLayoutVars>
      </dgm:prSet>
      <dgm:spPr/>
    </dgm:pt>
    <dgm:pt modelId="{37A535E0-3402-CB40-9191-3A6351C8992D}" type="pres">
      <dgm:prSet presAssocID="{5F0006B8-DE15-B044-83B6-6BEF999A8239}" presName="descendantText" presStyleLbl="alignAcc1" presStyleIdx="2" presStyleCnt="3">
        <dgm:presLayoutVars>
          <dgm:bulletEnabled val="1"/>
        </dgm:presLayoutVars>
      </dgm:prSet>
      <dgm:spPr/>
    </dgm:pt>
  </dgm:ptLst>
  <dgm:cxnLst>
    <dgm:cxn modelId="{E23BE939-AF09-2F45-B96C-879640782A96}" srcId="{C6443883-EC9B-AF42-938D-51E4B14C4F8F}" destId="{8B00CDA8-4F8B-864A-9A39-C45DC16BEC8B}" srcOrd="0" destOrd="0" parTransId="{2242F693-FA13-A141-95BD-0FD558E9A414}" sibTransId="{53484D52-7957-4248-8D9A-8E6DCA8B8169}"/>
    <dgm:cxn modelId="{27173F3D-9961-7C4B-AE5D-DC7AA45C1EC0}" srcId="{AED1A049-DBA1-E347-83AE-CA09CA694FB9}" destId="{3A03C596-56E3-5C47-B293-A532E8B801F5}" srcOrd="0" destOrd="0" parTransId="{354D1519-4A01-CB48-AA2E-AF0EF6C32888}" sibTransId="{FF87F0DC-48C1-5042-A7B9-164C206FC2FD}"/>
    <dgm:cxn modelId="{65A3BE63-F99E-A845-91F8-4B7FFA9E413D}" type="presOf" srcId="{AED1A049-DBA1-E347-83AE-CA09CA694FB9}" destId="{DC4249CE-AF61-5641-8E65-D141F36668E3}" srcOrd="0" destOrd="0" presId="urn:microsoft.com/office/officeart/2005/8/layout/chevron2"/>
    <dgm:cxn modelId="{C4B8E97E-66E0-C544-8562-5EDFD38DA1B2}" srcId="{5F0006B8-DE15-B044-83B6-6BEF999A8239}" destId="{AA5EC226-56A5-1D46-B2BA-6E20E6AB39A7}" srcOrd="0" destOrd="0" parTransId="{9D2451AA-106C-E946-BC0E-11682F27E5A4}" sibTransId="{7D8F0DAA-37D3-BF4D-A6CB-4ABB7DBCB0E2}"/>
    <dgm:cxn modelId="{210B5A8A-0663-6945-BB39-467CDB4480D7}" srcId="{A6174D06-794E-4341-B978-82932E5F1B1E}" destId="{5F0006B8-DE15-B044-83B6-6BEF999A8239}" srcOrd="2" destOrd="0" parTransId="{AAFEA0BB-280B-344F-AEBE-843829BB5DD4}" sibTransId="{E1F2C2B9-7081-5549-8247-44840146FB8A}"/>
    <dgm:cxn modelId="{005B9F8E-F3F8-D041-9217-B1FE1DFDD4F8}" srcId="{A6174D06-794E-4341-B978-82932E5F1B1E}" destId="{AED1A049-DBA1-E347-83AE-CA09CA694FB9}" srcOrd="0" destOrd="0" parTransId="{28D62ADD-879E-8040-B32C-70473DC67277}" sibTransId="{0434C024-E39C-174B-997B-93DB5FD795A5}"/>
    <dgm:cxn modelId="{D8D98C9A-580C-E84E-AC90-8E5362D6DA40}" srcId="{A6174D06-794E-4341-B978-82932E5F1B1E}" destId="{C6443883-EC9B-AF42-938D-51E4B14C4F8F}" srcOrd="1" destOrd="0" parTransId="{79F1EC82-B0EF-7B41-A766-7EB3F9D2A556}" sibTransId="{B8858EB4-384B-9443-98E6-1ED8F87150A7}"/>
    <dgm:cxn modelId="{9B580DB3-8958-224C-A602-FA1CCD8B44DE}" type="presOf" srcId="{A6174D06-794E-4341-B978-82932E5F1B1E}" destId="{4A82E1BE-E11A-8040-8341-9DD44232C7A3}" srcOrd="0" destOrd="0" presId="urn:microsoft.com/office/officeart/2005/8/layout/chevron2"/>
    <dgm:cxn modelId="{EA49D3B4-19E0-CB41-A3D1-63CDC04F4AD5}" type="presOf" srcId="{AA5EC226-56A5-1D46-B2BA-6E20E6AB39A7}" destId="{37A535E0-3402-CB40-9191-3A6351C8992D}" srcOrd="0" destOrd="0" presId="urn:microsoft.com/office/officeart/2005/8/layout/chevron2"/>
    <dgm:cxn modelId="{F1AE2ABB-42B7-6642-A340-87BC60DFE3B9}" type="presOf" srcId="{3A03C596-56E3-5C47-B293-A532E8B801F5}" destId="{BABBB60A-EFC5-2946-8529-BBAF78975338}" srcOrd="0" destOrd="0" presId="urn:microsoft.com/office/officeart/2005/8/layout/chevron2"/>
    <dgm:cxn modelId="{21A217BD-3457-0442-8F75-42B780CFE8A9}" type="presOf" srcId="{5F0006B8-DE15-B044-83B6-6BEF999A8239}" destId="{202040CA-64D3-5543-B534-E81CAC7EB134}" srcOrd="0" destOrd="0" presId="urn:microsoft.com/office/officeart/2005/8/layout/chevron2"/>
    <dgm:cxn modelId="{FF6E07C4-2791-704A-A8F6-9B3E5B376937}" type="presOf" srcId="{8B00CDA8-4F8B-864A-9A39-C45DC16BEC8B}" destId="{64656C7A-A879-6C4E-8899-B95D2883D6EC}" srcOrd="0" destOrd="0" presId="urn:microsoft.com/office/officeart/2005/8/layout/chevron2"/>
    <dgm:cxn modelId="{2F9CD1D8-3916-C34E-9C1B-2A33C600969D}" type="presOf" srcId="{C6443883-EC9B-AF42-938D-51E4B14C4F8F}" destId="{C932B03C-1C7D-904B-BD77-B326A3701180}" srcOrd="0" destOrd="0" presId="urn:microsoft.com/office/officeart/2005/8/layout/chevron2"/>
    <dgm:cxn modelId="{BAD02939-5C20-4048-B816-D5281294C721}" type="presParOf" srcId="{4A82E1BE-E11A-8040-8341-9DD44232C7A3}" destId="{19449D49-96B2-1349-A2D8-111ADF4FF8F6}" srcOrd="0" destOrd="0" presId="urn:microsoft.com/office/officeart/2005/8/layout/chevron2"/>
    <dgm:cxn modelId="{E9EFD3BD-24E1-E240-A2C5-ED021EDF52FF}" type="presParOf" srcId="{19449D49-96B2-1349-A2D8-111ADF4FF8F6}" destId="{DC4249CE-AF61-5641-8E65-D141F36668E3}" srcOrd="0" destOrd="0" presId="urn:microsoft.com/office/officeart/2005/8/layout/chevron2"/>
    <dgm:cxn modelId="{DABA5D30-B344-4246-8691-5C58F24FAC61}" type="presParOf" srcId="{19449D49-96B2-1349-A2D8-111ADF4FF8F6}" destId="{BABBB60A-EFC5-2946-8529-BBAF78975338}" srcOrd="1" destOrd="0" presId="urn:microsoft.com/office/officeart/2005/8/layout/chevron2"/>
    <dgm:cxn modelId="{B8E844A2-C7EC-1846-947D-D27D189B7B9B}" type="presParOf" srcId="{4A82E1BE-E11A-8040-8341-9DD44232C7A3}" destId="{4A3C357A-1B73-004D-84D1-A664633DB554}" srcOrd="1" destOrd="0" presId="urn:microsoft.com/office/officeart/2005/8/layout/chevron2"/>
    <dgm:cxn modelId="{7E7162A8-CAD8-314B-B947-018DE81C02CB}" type="presParOf" srcId="{4A82E1BE-E11A-8040-8341-9DD44232C7A3}" destId="{02E2E68A-4A4E-8C41-99C0-611AC930FB49}" srcOrd="2" destOrd="0" presId="urn:microsoft.com/office/officeart/2005/8/layout/chevron2"/>
    <dgm:cxn modelId="{E9EC7D8B-76E9-7745-BA18-13ED7C1D537F}" type="presParOf" srcId="{02E2E68A-4A4E-8C41-99C0-611AC930FB49}" destId="{C932B03C-1C7D-904B-BD77-B326A3701180}" srcOrd="0" destOrd="0" presId="urn:microsoft.com/office/officeart/2005/8/layout/chevron2"/>
    <dgm:cxn modelId="{DE1AABA0-E345-E84E-B28C-48C9860327D9}" type="presParOf" srcId="{02E2E68A-4A4E-8C41-99C0-611AC930FB49}" destId="{64656C7A-A879-6C4E-8899-B95D2883D6EC}" srcOrd="1" destOrd="0" presId="urn:microsoft.com/office/officeart/2005/8/layout/chevron2"/>
    <dgm:cxn modelId="{55BA2F9B-B81B-EC4F-B26D-FA917295C476}" type="presParOf" srcId="{4A82E1BE-E11A-8040-8341-9DD44232C7A3}" destId="{E736AC01-2751-0443-8C7C-B16387C63141}" srcOrd="3" destOrd="0" presId="urn:microsoft.com/office/officeart/2005/8/layout/chevron2"/>
    <dgm:cxn modelId="{768E3DE3-010F-C64B-848F-E9BD27F81EAE}" type="presParOf" srcId="{4A82E1BE-E11A-8040-8341-9DD44232C7A3}" destId="{F5111877-D9EE-434B-BB77-F65A3E56EB25}" srcOrd="4" destOrd="0" presId="urn:microsoft.com/office/officeart/2005/8/layout/chevron2"/>
    <dgm:cxn modelId="{AA4C2F6D-77E4-0540-93A3-C23C38533A41}" type="presParOf" srcId="{F5111877-D9EE-434B-BB77-F65A3E56EB25}" destId="{202040CA-64D3-5543-B534-E81CAC7EB134}" srcOrd="0" destOrd="0" presId="urn:microsoft.com/office/officeart/2005/8/layout/chevron2"/>
    <dgm:cxn modelId="{C313CB9E-0D9D-CC4F-8875-88CAB1CB1454}" type="presParOf" srcId="{F5111877-D9EE-434B-BB77-F65A3E56EB25}" destId="{37A535E0-3402-CB40-9191-3A6351C8992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A081882-FEEA-0E4C-A7C8-40FA6DA13839}" type="doc">
      <dgm:prSet loTypeId="urn:microsoft.com/office/officeart/2005/8/layout/hChevron3" loCatId="" qsTypeId="urn:microsoft.com/office/officeart/2005/8/quickstyle/simple1" qsCatId="simple" csTypeId="urn:microsoft.com/office/officeart/2005/8/colors/colorful1" csCatId="colorful" phldr="1"/>
      <dgm:spPr/>
    </dgm:pt>
    <dgm:pt modelId="{E5A64A9A-BD22-9947-B5DF-07A2AA7A1962}">
      <dgm:prSet phldrT="[Text]" custT="1"/>
      <dgm:spPr>
        <a:solidFill>
          <a:schemeClr val="accent4"/>
        </a:solidFill>
      </dgm:spPr>
      <dgm:t>
        <a:bodyPr/>
        <a:lstStyle/>
        <a:p>
          <a:r>
            <a:rPr lang="en-US" sz="2100" dirty="0"/>
            <a:t>Data collection</a:t>
          </a:r>
        </a:p>
      </dgm:t>
    </dgm:pt>
    <dgm:pt modelId="{2999B7FA-03C1-B245-9B05-A5D46019F817}" type="parTrans" cxnId="{0816D8AD-C4CB-7D4C-8C82-3812A237D0BA}">
      <dgm:prSet/>
      <dgm:spPr/>
      <dgm:t>
        <a:bodyPr/>
        <a:lstStyle/>
        <a:p>
          <a:endParaRPr lang="en-US"/>
        </a:p>
      </dgm:t>
    </dgm:pt>
    <dgm:pt modelId="{4736403A-38F6-2940-BF7F-6020665BDBCB}" type="sibTrans" cxnId="{0816D8AD-C4CB-7D4C-8C82-3812A237D0BA}">
      <dgm:prSet/>
      <dgm:spPr/>
      <dgm:t>
        <a:bodyPr/>
        <a:lstStyle/>
        <a:p>
          <a:endParaRPr lang="en-US"/>
        </a:p>
      </dgm:t>
    </dgm:pt>
    <dgm:pt modelId="{D9423B94-C9B2-3540-AB47-7A8A0D240310}">
      <dgm:prSet phldrT="[Text]"/>
      <dgm:spPr>
        <a:solidFill>
          <a:schemeClr val="accent1"/>
        </a:solidFill>
      </dgm:spPr>
      <dgm:t>
        <a:bodyPr/>
        <a:lstStyle/>
        <a:p>
          <a:r>
            <a:rPr lang="en-US" dirty="0"/>
            <a:t>Ethical concerns</a:t>
          </a:r>
        </a:p>
      </dgm:t>
    </dgm:pt>
    <dgm:pt modelId="{F09CDB7A-EDA0-BA44-9766-BDCD0393B879}" type="parTrans" cxnId="{F86AC98C-FE2A-A143-AACA-1F8DB225ED0A}">
      <dgm:prSet/>
      <dgm:spPr/>
      <dgm:t>
        <a:bodyPr/>
        <a:lstStyle/>
        <a:p>
          <a:endParaRPr lang="en-US"/>
        </a:p>
      </dgm:t>
    </dgm:pt>
    <dgm:pt modelId="{8DB82E3B-2EBA-BE41-BBF0-8C37CC93CD27}" type="sibTrans" cxnId="{F86AC98C-FE2A-A143-AACA-1F8DB225ED0A}">
      <dgm:prSet/>
      <dgm:spPr/>
      <dgm:t>
        <a:bodyPr/>
        <a:lstStyle/>
        <a:p>
          <a:endParaRPr lang="en-US"/>
        </a:p>
      </dgm:t>
    </dgm:pt>
    <dgm:pt modelId="{78B02A40-7A52-B04C-BEF6-0B87306B735A}">
      <dgm:prSet phldrT="[Text]"/>
      <dgm:spPr>
        <a:solidFill>
          <a:schemeClr val="accent5"/>
        </a:solidFill>
      </dgm:spPr>
      <dgm:t>
        <a:bodyPr/>
        <a:lstStyle/>
        <a:p>
          <a:r>
            <a:rPr lang="en-US" dirty="0"/>
            <a:t>Privacy protection</a:t>
          </a:r>
        </a:p>
      </dgm:t>
    </dgm:pt>
    <dgm:pt modelId="{C9D9693A-F28B-5B48-A24E-CB5A3DFA2758}" type="parTrans" cxnId="{2C9C7307-3896-8445-8432-3087584ECD10}">
      <dgm:prSet/>
      <dgm:spPr/>
      <dgm:t>
        <a:bodyPr/>
        <a:lstStyle/>
        <a:p>
          <a:endParaRPr lang="en-US"/>
        </a:p>
      </dgm:t>
    </dgm:pt>
    <dgm:pt modelId="{9912CC01-9322-A34C-9ACE-B71EE3A6B4AA}" type="sibTrans" cxnId="{2C9C7307-3896-8445-8432-3087584ECD10}">
      <dgm:prSet/>
      <dgm:spPr/>
      <dgm:t>
        <a:bodyPr/>
        <a:lstStyle/>
        <a:p>
          <a:endParaRPr lang="en-US"/>
        </a:p>
      </dgm:t>
    </dgm:pt>
    <dgm:pt modelId="{9B64763A-1B7C-8E4C-9E39-731A769FB7F5}">
      <dgm:prSet/>
      <dgm:spPr>
        <a:solidFill>
          <a:schemeClr val="accent2"/>
        </a:solidFill>
      </dgm:spPr>
      <dgm:t>
        <a:bodyPr/>
        <a:lstStyle/>
        <a:p>
          <a:r>
            <a:rPr lang="en-US" dirty="0"/>
            <a:t>Simulation design</a:t>
          </a:r>
        </a:p>
      </dgm:t>
    </dgm:pt>
    <dgm:pt modelId="{E29CBFDC-784C-EB47-8EDB-A004FDB2D99D}" type="parTrans" cxnId="{5D67C003-171F-8B40-B62B-9272CD8B8865}">
      <dgm:prSet/>
      <dgm:spPr/>
      <dgm:t>
        <a:bodyPr/>
        <a:lstStyle/>
        <a:p>
          <a:endParaRPr lang="en-US"/>
        </a:p>
      </dgm:t>
    </dgm:pt>
    <dgm:pt modelId="{1CFD27F1-6AC2-8043-930A-E43C4FCF0ECD}" type="sibTrans" cxnId="{5D67C003-171F-8B40-B62B-9272CD8B8865}">
      <dgm:prSet/>
      <dgm:spPr/>
      <dgm:t>
        <a:bodyPr/>
        <a:lstStyle/>
        <a:p>
          <a:endParaRPr lang="en-US"/>
        </a:p>
      </dgm:t>
    </dgm:pt>
    <dgm:pt modelId="{31EF3129-1A35-C740-A45C-CE71CA02EA58}">
      <dgm:prSet/>
      <dgm:spPr/>
      <dgm:t>
        <a:bodyPr/>
        <a:lstStyle/>
        <a:p>
          <a:r>
            <a:rPr lang="en-US" dirty="0"/>
            <a:t>Data storage &amp; collaboration</a:t>
          </a:r>
        </a:p>
      </dgm:t>
    </dgm:pt>
    <dgm:pt modelId="{79FC3F45-63EE-CF4F-88DB-DBAB5DDC5C01}" type="parTrans" cxnId="{482F1ADA-2856-0943-B97E-88E9A95A5682}">
      <dgm:prSet/>
      <dgm:spPr/>
      <dgm:t>
        <a:bodyPr/>
        <a:lstStyle/>
        <a:p>
          <a:endParaRPr lang="en-US"/>
        </a:p>
      </dgm:t>
    </dgm:pt>
    <dgm:pt modelId="{16831841-2031-6F49-9AEF-07930DE353EE}" type="sibTrans" cxnId="{482F1ADA-2856-0943-B97E-88E9A95A5682}">
      <dgm:prSet/>
      <dgm:spPr/>
      <dgm:t>
        <a:bodyPr/>
        <a:lstStyle/>
        <a:p>
          <a:endParaRPr lang="en-US"/>
        </a:p>
      </dgm:t>
    </dgm:pt>
    <dgm:pt modelId="{1211D23C-3694-284A-BAD4-D31D1D841DC1}" type="pres">
      <dgm:prSet presAssocID="{5A081882-FEEA-0E4C-A7C8-40FA6DA13839}" presName="Name0" presStyleCnt="0">
        <dgm:presLayoutVars>
          <dgm:dir/>
          <dgm:resizeHandles val="exact"/>
        </dgm:presLayoutVars>
      </dgm:prSet>
      <dgm:spPr/>
    </dgm:pt>
    <dgm:pt modelId="{736D2938-DA5D-C04F-AAF6-3206030BC603}" type="pres">
      <dgm:prSet presAssocID="{E5A64A9A-BD22-9947-B5DF-07A2AA7A1962}" presName="parTxOnly" presStyleLbl="node1" presStyleIdx="0" presStyleCnt="5">
        <dgm:presLayoutVars>
          <dgm:bulletEnabled val="1"/>
        </dgm:presLayoutVars>
      </dgm:prSet>
      <dgm:spPr/>
    </dgm:pt>
    <dgm:pt modelId="{CB3FFC40-D49B-6641-B32B-8847BF953A7A}" type="pres">
      <dgm:prSet presAssocID="{4736403A-38F6-2940-BF7F-6020665BDBCB}" presName="parSpace" presStyleCnt="0"/>
      <dgm:spPr/>
    </dgm:pt>
    <dgm:pt modelId="{DC7769DE-A47D-3E4B-A6A2-24B83523CFC0}" type="pres">
      <dgm:prSet presAssocID="{D9423B94-C9B2-3540-AB47-7A8A0D240310}" presName="parTxOnly" presStyleLbl="node1" presStyleIdx="1" presStyleCnt="5">
        <dgm:presLayoutVars>
          <dgm:bulletEnabled val="1"/>
        </dgm:presLayoutVars>
      </dgm:prSet>
      <dgm:spPr/>
    </dgm:pt>
    <dgm:pt modelId="{48F15BA1-2678-D649-B5C9-DC4F862E44B2}" type="pres">
      <dgm:prSet presAssocID="{8DB82E3B-2EBA-BE41-BBF0-8C37CC93CD27}" presName="parSpace" presStyleCnt="0"/>
      <dgm:spPr/>
    </dgm:pt>
    <dgm:pt modelId="{76944572-E006-3040-AB9D-EE153A61CC18}" type="pres">
      <dgm:prSet presAssocID="{78B02A40-7A52-B04C-BEF6-0B87306B735A}" presName="parTxOnly" presStyleLbl="node1" presStyleIdx="2" presStyleCnt="5">
        <dgm:presLayoutVars>
          <dgm:bulletEnabled val="1"/>
        </dgm:presLayoutVars>
      </dgm:prSet>
      <dgm:spPr/>
    </dgm:pt>
    <dgm:pt modelId="{454B134A-FE09-1346-B422-916D2FCBA4D8}" type="pres">
      <dgm:prSet presAssocID="{9912CC01-9322-A34C-9ACE-B71EE3A6B4AA}" presName="parSpace" presStyleCnt="0"/>
      <dgm:spPr/>
    </dgm:pt>
    <dgm:pt modelId="{39A845AE-8776-564C-918B-931BCEF6527B}" type="pres">
      <dgm:prSet presAssocID="{9B64763A-1B7C-8E4C-9E39-731A769FB7F5}" presName="parTxOnly" presStyleLbl="node1" presStyleIdx="3" presStyleCnt="5">
        <dgm:presLayoutVars>
          <dgm:bulletEnabled val="1"/>
        </dgm:presLayoutVars>
      </dgm:prSet>
      <dgm:spPr/>
    </dgm:pt>
    <dgm:pt modelId="{7E0BEAA9-9039-B244-9A49-F3C74DBA992F}" type="pres">
      <dgm:prSet presAssocID="{1CFD27F1-6AC2-8043-930A-E43C4FCF0ECD}" presName="parSpace" presStyleCnt="0"/>
      <dgm:spPr/>
    </dgm:pt>
    <dgm:pt modelId="{28B584E3-720D-7F4E-8B9D-4AD6965D53CE}" type="pres">
      <dgm:prSet presAssocID="{31EF3129-1A35-C740-A45C-CE71CA02EA58}" presName="parTxOnly" presStyleLbl="node1" presStyleIdx="4" presStyleCnt="5">
        <dgm:presLayoutVars>
          <dgm:bulletEnabled val="1"/>
        </dgm:presLayoutVars>
      </dgm:prSet>
      <dgm:spPr/>
    </dgm:pt>
  </dgm:ptLst>
  <dgm:cxnLst>
    <dgm:cxn modelId="{5D67C003-171F-8B40-B62B-9272CD8B8865}" srcId="{5A081882-FEEA-0E4C-A7C8-40FA6DA13839}" destId="{9B64763A-1B7C-8E4C-9E39-731A769FB7F5}" srcOrd="3" destOrd="0" parTransId="{E29CBFDC-784C-EB47-8EDB-A004FDB2D99D}" sibTransId="{1CFD27F1-6AC2-8043-930A-E43C4FCF0ECD}"/>
    <dgm:cxn modelId="{2C9C7307-3896-8445-8432-3087584ECD10}" srcId="{5A081882-FEEA-0E4C-A7C8-40FA6DA13839}" destId="{78B02A40-7A52-B04C-BEF6-0B87306B735A}" srcOrd="2" destOrd="0" parTransId="{C9D9693A-F28B-5B48-A24E-CB5A3DFA2758}" sibTransId="{9912CC01-9322-A34C-9ACE-B71EE3A6B4AA}"/>
    <dgm:cxn modelId="{043BE30D-D861-CE46-A7F2-11156AB5B74F}" type="presOf" srcId="{31EF3129-1A35-C740-A45C-CE71CA02EA58}" destId="{28B584E3-720D-7F4E-8B9D-4AD6965D53CE}" srcOrd="0" destOrd="0" presId="urn:microsoft.com/office/officeart/2005/8/layout/hChevron3"/>
    <dgm:cxn modelId="{1DED6E28-F89E-F14B-97A9-B037519C7F08}" type="presOf" srcId="{D9423B94-C9B2-3540-AB47-7A8A0D240310}" destId="{DC7769DE-A47D-3E4B-A6A2-24B83523CFC0}" srcOrd="0" destOrd="0" presId="urn:microsoft.com/office/officeart/2005/8/layout/hChevron3"/>
    <dgm:cxn modelId="{0DD9D15F-0DA8-0044-8D0A-98B71990B8A5}" type="presOf" srcId="{78B02A40-7A52-B04C-BEF6-0B87306B735A}" destId="{76944572-E006-3040-AB9D-EE153A61CC18}" srcOrd="0" destOrd="0" presId="urn:microsoft.com/office/officeart/2005/8/layout/hChevron3"/>
    <dgm:cxn modelId="{9AE6AF76-C8A3-5046-A8F1-BF81AA569437}" type="presOf" srcId="{9B64763A-1B7C-8E4C-9E39-731A769FB7F5}" destId="{39A845AE-8776-564C-918B-931BCEF6527B}" srcOrd="0" destOrd="0" presId="urn:microsoft.com/office/officeart/2005/8/layout/hChevron3"/>
    <dgm:cxn modelId="{381E7B77-F68F-8747-AFA7-D60DB2FCE14A}" type="presOf" srcId="{5A081882-FEEA-0E4C-A7C8-40FA6DA13839}" destId="{1211D23C-3694-284A-BAD4-D31D1D841DC1}" srcOrd="0" destOrd="0" presId="urn:microsoft.com/office/officeart/2005/8/layout/hChevron3"/>
    <dgm:cxn modelId="{CF240D86-F3B3-6049-A9E8-61B5E8D785A5}" type="presOf" srcId="{E5A64A9A-BD22-9947-B5DF-07A2AA7A1962}" destId="{736D2938-DA5D-C04F-AAF6-3206030BC603}" srcOrd="0" destOrd="0" presId="urn:microsoft.com/office/officeart/2005/8/layout/hChevron3"/>
    <dgm:cxn modelId="{F86AC98C-FE2A-A143-AACA-1F8DB225ED0A}" srcId="{5A081882-FEEA-0E4C-A7C8-40FA6DA13839}" destId="{D9423B94-C9B2-3540-AB47-7A8A0D240310}" srcOrd="1" destOrd="0" parTransId="{F09CDB7A-EDA0-BA44-9766-BDCD0393B879}" sibTransId="{8DB82E3B-2EBA-BE41-BBF0-8C37CC93CD27}"/>
    <dgm:cxn modelId="{0816D8AD-C4CB-7D4C-8C82-3812A237D0BA}" srcId="{5A081882-FEEA-0E4C-A7C8-40FA6DA13839}" destId="{E5A64A9A-BD22-9947-B5DF-07A2AA7A1962}" srcOrd="0" destOrd="0" parTransId="{2999B7FA-03C1-B245-9B05-A5D46019F817}" sibTransId="{4736403A-38F6-2940-BF7F-6020665BDBCB}"/>
    <dgm:cxn modelId="{482F1ADA-2856-0943-B97E-88E9A95A5682}" srcId="{5A081882-FEEA-0E4C-A7C8-40FA6DA13839}" destId="{31EF3129-1A35-C740-A45C-CE71CA02EA58}" srcOrd="4" destOrd="0" parTransId="{79FC3F45-63EE-CF4F-88DB-DBAB5DDC5C01}" sibTransId="{16831841-2031-6F49-9AEF-07930DE353EE}"/>
    <dgm:cxn modelId="{1CF782B7-8CBE-B548-AD7B-D40BC01EA8A7}" type="presParOf" srcId="{1211D23C-3694-284A-BAD4-D31D1D841DC1}" destId="{736D2938-DA5D-C04F-AAF6-3206030BC603}" srcOrd="0" destOrd="0" presId="urn:microsoft.com/office/officeart/2005/8/layout/hChevron3"/>
    <dgm:cxn modelId="{E9E2B6A6-2891-1642-BD90-78786A5920DF}" type="presParOf" srcId="{1211D23C-3694-284A-BAD4-D31D1D841DC1}" destId="{CB3FFC40-D49B-6641-B32B-8847BF953A7A}" srcOrd="1" destOrd="0" presId="urn:microsoft.com/office/officeart/2005/8/layout/hChevron3"/>
    <dgm:cxn modelId="{F5D6FB77-49D0-8E4A-B663-B292686EC641}" type="presParOf" srcId="{1211D23C-3694-284A-BAD4-D31D1D841DC1}" destId="{DC7769DE-A47D-3E4B-A6A2-24B83523CFC0}" srcOrd="2" destOrd="0" presId="urn:microsoft.com/office/officeart/2005/8/layout/hChevron3"/>
    <dgm:cxn modelId="{81482C6F-4DF4-644C-ACD2-C25FDC366D65}" type="presParOf" srcId="{1211D23C-3694-284A-BAD4-D31D1D841DC1}" destId="{48F15BA1-2678-D649-B5C9-DC4F862E44B2}" srcOrd="3" destOrd="0" presId="urn:microsoft.com/office/officeart/2005/8/layout/hChevron3"/>
    <dgm:cxn modelId="{98EEDB36-3715-914E-9DDB-853AD48CC758}" type="presParOf" srcId="{1211D23C-3694-284A-BAD4-D31D1D841DC1}" destId="{76944572-E006-3040-AB9D-EE153A61CC18}" srcOrd="4" destOrd="0" presId="urn:microsoft.com/office/officeart/2005/8/layout/hChevron3"/>
    <dgm:cxn modelId="{BDD2447F-E936-A743-AF20-716F475F2275}" type="presParOf" srcId="{1211D23C-3694-284A-BAD4-D31D1D841DC1}" destId="{454B134A-FE09-1346-B422-916D2FCBA4D8}" srcOrd="5" destOrd="0" presId="urn:microsoft.com/office/officeart/2005/8/layout/hChevron3"/>
    <dgm:cxn modelId="{702659BB-F769-AE4C-B61D-88D136942458}" type="presParOf" srcId="{1211D23C-3694-284A-BAD4-D31D1D841DC1}" destId="{39A845AE-8776-564C-918B-931BCEF6527B}" srcOrd="6" destOrd="0" presId="urn:microsoft.com/office/officeart/2005/8/layout/hChevron3"/>
    <dgm:cxn modelId="{A309D7CA-F327-9C40-A6BC-265C7D89E801}" type="presParOf" srcId="{1211D23C-3694-284A-BAD4-D31D1D841DC1}" destId="{7E0BEAA9-9039-B244-9A49-F3C74DBA992F}" srcOrd="7" destOrd="0" presId="urn:microsoft.com/office/officeart/2005/8/layout/hChevron3"/>
    <dgm:cxn modelId="{9F7190E1-A711-E343-A477-3C513AFCD456}" type="presParOf" srcId="{1211D23C-3694-284A-BAD4-D31D1D841DC1}" destId="{28B584E3-720D-7F4E-8B9D-4AD6965D53CE}"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4249CE-AF61-5641-8E65-D141F36668E3}">
      <dsp:nvSpPr>
        <dsp:cNvPr id="0" name=""/>
        <dsp:cNvSpPr/>
      </dsp:nvSpPr>
      <dsp:spPr>
        <a:xfrm rot="5400000">
          <a:off x="-205237" y="206087"/>
          <a:ext cx="1368249" cy="957774"/>
        </a:xfrm>
        <a:prstGeom prst="chevron">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Phase 1</a:t>
          </a:r>
        </a:p>
      </dsp:txBody>
      <dsp:txXfrm rot="-5400000">
        <a:off x="1" y="479736"/>
        <a:ext cx="957774" cy="410475"/>
      </dsp:txXfrm>
    </dsp:sp>
    <dsp:sp modelId="{BABBB60A-EFC5-2946-8529-BBAF78975338}">
      <dsp:nvSpPr>
        <dsp:cNvPr id="0" name=""/>
        <dsp:cNvSpPr/>
      </dsp:nvSpPr>
      <dsp:spPr>
        <a:xfrm rot="5400000">
          <a:off x="4810531" y="-3851905"/>
          <a:ext cx="889362" cy="8594875"/>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None/>
          </a:pPr>
          <a:r>
            <a:rPr lang="en-US" sz="2000" b="0" i="0" kern="1200" dirty="0"/>
            <a:t>Small pilot within the SPH using Bluetooth to measure social interaction</a:t>
          </a:r>
          <a:endParaRPr lang="en-US" sz="2000" kern="1200" dirty="0"/>
        </a:p>
      </dsp:txBody>
      <dsp:txXfrm rot="-5400000">
        <a:off x="957775" y="44266"/>
        <a:ext cx="8551460" cy="802532"/>
      </dsp:txXfrm>
    </dsp:sp>
    <dsp:sp modelId="{C932B03C-1C7D-904B-BD77-B326A3701180}">
      <dsp:nvSpPr>
        <dsp:cNvPr id="0" name=""/>
        <dsp:cNvSpPr/>
      </dsp:nvSpPr>
      <dsp:spPr>
        <a:xfrm rot="5400000">
          <a:off x="-205237" y="1376858"/>
          <a:ext cx="1368249" cy="957774"/>
        </a:xfrm>
        <a:prstGeom prst="chevron">
          <a:avLst/>
        </a:prstGeom>
        <a:gradFill rotWithShape="0">
          <a:gsLst>
            <a:gs pos="0">
              <a:schemeClr val="accent5">
                <a:hueOff val="-3379271"/>
                <a:satOff val="-8710"/>
                <a:lumOff val="-5883"/>
                <a:alphaOff val="0"/>
                <a:lumMod val="110000"/>
                <a:satMod val="105000"/>
                <a:tint val="67000"/>
              </a:schemeClr>
            </a:gs>
            <a:gs pos="50000">
              <a:schemeClr val="accent5">
                <a:hueOff val="-3379271"/>
                <a:satOff val="-8710"/>
                <a:lumOff val="-5883"/>
                <a:alphaOff val="0"/>
                <a:lumMod val="105000"/>
                <a:satMod val="103000"/>
                <a:tint val="73000"/>
              </a:schemeClr>
            </a:gs>
            <a:gs pos="100000">
              <a:schemeClr val="accent5">
                <a:hueOff val="-3379271"/>
                <a:satOff val="-8710"/>
                <a:lumOff val="-5883"/>
                <a:alphaOff val="0"/>
                <a:lumMod val="105000"/>
                <a:satMod val="109000"/>
                <a:tint val="81000"/>
              </a:schemeClr>
            </a:gs>
          </a:gsLst>
          <a:lin ang="5400000" scaled="0"/>
        </a:gradFill>
        <a:ln w="6350" cap="flat" cmpd="sng" algn="ctr">
          <a:solidFill>
            <a:schemeClr val="accent5">
              <a:hueOff val="-3379271"/>
              <a:satOff val="-8710"/>
              <a:lumOff val="-5883"/>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Phase 2</a:t>
          </a:r>
        </a:p>
      </dsp:txBody>
      <dsp:txXfrm rot="-5400000">
        <a:off x="1" y="1650507"/>
        <a:ext cx="957774" cy="410475"/>
      </dsp:txXfrm>
    </dsp:sp>
    <dsp:sp modelId="{64656C7A-A879-6C4E-8899-B95D2883D6EC}">
      <dsp:nvSpPr>
        <dsp:cNvPr id="0" name=""/>
        <dsp:cNvSpPr/>
      </dsp:nvSpPr>
      <dsp:spPr>
        <a:xfrm rot="5400000">
          <a:off x="4810531" y="-2681135"/>
          <a:ext cx="889362" cy="8594875"/>
        </a:xfrm>
        <a:prstGeom prst="round2Same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None/>
          </a:pPr>
          <a:r>
            <a:rPr lang="en-US" sz="2000" b="0" i="0" kern="1200" dirty="0"/>
            <a:t>Rollout across Brown adding GPS for measuring geographic footprints</a:t>
          </a:r>
          <a:endParaRPr lang="en-US" sz="2000" kern="1200" dirty="0"/>
        </a:p>
      </dsp:txBody>
      <dsp:txXfrm rot="-5400000">
        <a:off x="957775" y="1215036"/>
        <a:ext cx="8551460" cy="802532"/>
      </dsp:txXfrm>
    </dsp:sp>
    <dsp:sp modelId="{202040CA-64D3-5543-B534-E81CAC7EB134}">
      <dsp:nvSpPr>
        <dsp:cNvPr id="0" name=""/>
        <dsp:cNvSpPr/>
      </dsp:nvSpPr>
      <dsp:spPr>
        <a:xfrm rot="5400000">
          <a:off x="-205237" y="2547628"/>
          <a:ext cx="1368249" cy="957774"/>
        </a:xfrm>
        <a:prstGeom prst="chevron">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Phase 3</a:t>
          </a:r>
        </a:p>
      </dsp:txBody>
      <dsp:txXfrm rot="-5400000">
        <a:off x="1" y="2821277"/>
        <a:ext cx="957774" cy="410475"/>
      </dsp:txXfrm>
    </dsp:sp>
    <dsp:sp modelId="{37A535E0-3402-CB40-9191-3A6351C8992D}">
      <dsp:nvSpPr>
        <dsp:cNvPr id="0" name=""/>
        <dsp:cNvSpPr/>
      </dsp:nvSpPr>
      <dsp:spPr>
        <a:xfrm rot="5400000">
          <a:off x="4810531" y="-1510365"/>
          <a:ext cx="889362" cy="8594875"/>
        </a:xfrm>
        <a:prstGeom prst="round2Same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None/>
          </a:pPr>
          <a:r>
            <a:rPr lang="en-US" sz="2000" b="0" i="0" kern="1200" dirty="0"/>
            <a:t>Future development incorporating biometrics and more… </a:t>
          </a:r>
          <a:endParaRPr lang="en-US" sz="2000" kern="1200" dirty="0"/>
        </a:p>
      </dsp:txBody>
      <dsp:txXfrm rot="-5400000">
        <a:off x="957775" y="2385806"/>
        <a:ext cx="8551460" cy="8025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D2938-DA5D-C04F-AAF6-3206030BC603}">
      <dsp:nvSpPr>
        <dsp:cNvPr id="0" name=""/>
        <dsp:cNvSpPr/>
      </dsp:nvSpPr>
      <dsp:spPr>
        <a:xfrm>
          <a:off x="1317" y="2732972"/>
          <a:ext cx="2569610" cy="1027844"/>
        </a:xfrm>
        <a:prstGeom prst="homePlat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Data collection</a:t>
          </a:r>
        </a:p>
      </dsp:txBody>
      <dsp:txXfrm>
        <a:off x="1317" y="2732972"/>
        <a:ext cx="2312649" cy="1027844"/>
      </dsp:txXfrm>
    </dsp:sp>
    <dsp:sp modelId="{DC7769DE-A47D-3E4B-A6A2-24B83523CFC0}">
      <dsp:nvSpPr>
        <dsp:cNvPr id="0" name=""/>
        <dsp:cNvSpPr/>
      </dsp:nvSpPr>
      <dsp:spPr>
        <a:xfrm>
          <a:off x="2057005" y="2732972"/>
          <a:ext cx="2569610" cy="1027844"/>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Ethical concerns</a:t>
          </a:r>
        </a:p>
      </dsp:txBody>
      <dsp:txXfrm>
        <a:off x="2570927" y="2732972"/>
        <a:ext cx="1541766" cy="1027844"/>
      </dsp:txXfrm>
    </dsp:sp>
    <dsp:sp modelId="{76944572-E006-3040-AB9D-EE153A61CC18}">
      <dsp:nvSpPr>
        <dsp:cNvPr id="0" name=""/>
        <dsp:cNvSpPr/>
      </dsp:nvSpPr>
      <dsp:spPr>
        <a:xfrm>
          <a:off x="4112693" y="2732972"/>
          <a:ext cx="2569610" cy="1027844"/>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Privacy protection</a:t>
          </a:r>
        </a:p>
      </dsp:txBody>
      <dsp:txXfrm>
        <a:off x="4626615" y="2732972"/>
        <a:ext cx="1541766" cy="1027844"/>
      </dsp:txXfrm>
    </dsp:sp>
    <dsp:sp modelId="{39A845AE-8776-564C-918B-931BCEF6527B}">
      <dsp:nvSpPr>
        <dsp:cNvPr id="0" name=""/>
        <dsp:cNvSpPr/>
      </dsp:nvSpPr>
      <dsp:spPr>
        <a:xfrm>
          <a:off x="6168382" y="2732972"/>
          <a:ext cx="2569610" cy="1027844"/>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Simulation design</a:t>
          </a:r>
        </a:p>
      </dsp:txBody>
      <dsp:txXfrm>
        <a:off x="6682304" y="2732972"/>
        <a:ext cx="1541766" cy="1027844"/>
      </dsp:txXfrm>
    </dsp:sp>
    <dsp:sp modelId="{28B584E3-720D-7F4E-8B9D-4AD6965D53CE}">
      <dsp:nvSpPr>
        <dsp:cNvPr id="0" name=""/>
        <dsp:cNvSpPr/>
      </dsp:nvSpPr>
      <dsp:spPr>
        <a:xfrm>
          <a:off x="8224070" y="2732972"/>
          <a:ext cx="2569610" cy="1027844"/>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Data storage &amp; collaboration</a:t>
          </a:r>
        </a:p>
      </dsp:txBody>
      <dsp:txXfrm>
        <a:off x="8737992" y="2732972"/>
        <a:ext cx="1541766" cy="102784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9C233D-A1F9-364A-BC5D-32CA940EC1EF}" type="datetimeFigureOut">
              <a:rPr lang="en-US" smtClean="0"/>
              <a:t>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149E7A-9A06-A343-B561-DDE695E4E3CA}" type="slidenum">
              <a:rPr lang="en-US" smtClean="0"/>
              <a:t>‹#›</a:t>
            </a:fld>
            <a:endParaRPr lang="en-US"/>
          </a:p>
        </p:txBody>
      </p:sp>
    </p:spTree>
    <p:extLst>
      <p:ext uri="{BB962C8B-B14F-4D97-AF65-F5344CB8AC3E}">
        <p14:creationId xmlns:p14="http://schemas.microsoft.com/office/powerpoint/2010/main" val="701092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public health research team held 8 focus group discussions in November, 4 with Brown faculty and staff and 4 with undergraduate and graduate students. A total of 28 Brown community members participated, of which 3 were masters students, 18 were undergraduate students, and 7 were staff members.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When around campus, most students and staff turn </a:t>
            </a:r>
            <a:r>
              <a:rPr lang="en-US" sz="1800" b="0" i="0" u="none" strike="noStrike" dirty="0" err="1">
                <a:solidFill>
                  <a:srgbClr val="000000"/>
                </a:solidFill>
                <a:effectLst/>
                <a:latin typeface="Arial" panose="020B0604020202020204" pitchFamily="34" charset="0"/>
              </a:rPr>
              <a:t>wifi</a:t>
            </a:r>
            <a:r>
              <a:rPr lang="en-US" sz="1800" b="0" i="0" u="none" strike="noStrike" dirty="0">
                <a:solidFill>
                  <a:srgbClr val="000000"/>
                </a:solidFill>
                <a:effectLst/>
                <a:latin typeface="Arial" panose="020B0604020202020204" pitchFamily="34" charset="0"/>
              </a:rPr>
              <a:t> off at least occasionally because it’s slow in certain places.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Majority of students have BT on all the time. About half of staff members always have BT on. The other half only turn it on for a specific purpose (e.g. connecting to a car entertainment system). About half of students pretty uniformly preferred allowing location services ‘only while using app.’ The majority of staff preferred this option as well. All masters students and staff members cited the importance of the research as their main reason for participation.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vast majority of respondents said personal data insights would be a big incentive to participate. The general consensus was that insights should be weekly. Ideas included where you spend the most time, what your typical routes are around campus, and how much time you spent outside. Almost everyone agreed that the design of insights should be done carefully so as not to affect participants’ behavior during the course of the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b="0" dirty="0">
              <a:effectLst/>
            </a:endParaRPr>
          </a:p>
        </p:txBody>
      </p:sp>
      <p:sp>
        <p:nvSpPr>
          <p:cNvPr id="4" name="Slide Number Placeholder 3"/>
          <p:cNvSpPr>
            <a:spLocks noGrp="1"/>
          </p:cNvSpPr>
          <p:nvPr>
            <p:ph type="sldNum" sz="quarter" idx="5"/>
          </p:nvPr>
        </p:nvSpPr>
        <p:spPr/>
        <p:txBody>
          <a:bodyPr/>
          <a:lstStyle/>
          <a:p>
            <a:fld id="{B2149E7A-9A06-A343-B561-DDE695E4E3CA}" type="slidenum">
              <a:rPr lang="en-US" smtClean="0"/>
              <a:t>11</a:t>
            </a:fld>
            <a:endParaRPr lang="en-US"/>
          </a:p>
        </p:txBody>
      </p:sp>
    </p:spTree>
    <p:extLst>
      <p:ext uri="{BB962C8B-B14F-4D97-AF65-F5344CB8AC3E}">
        <p14:creationId xmlns:p14="http://schemas.microsoft.com/office/powerpoint/2010/main" val="2196137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Students’ primary concern was not the collection of the data per se but rather the utilization of the data going forward. Common questions were about who could see the data, whether it could be sold, how long it would be stored for, and whether it would be used for research beyond Brown. Similarly, the reassurance that employers would not be able to access the data was important to staff.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No one objected to the collection of demographic information such as age, gender, and race / ethnicity. </a:t>
            </a:r>
          </a:p>
          <a:p>
            <a:pPr algn="l"/>
            <a:endParaRPr lang="en-US" sz="2800" b="0" i="0" dirty="0">
              <a:solidFill>
                <a:srgbClr val="202124"/>
              </a:solidFill>
              <a:effectLst/>
              <a:latin typeface="Roboto" panose="02000000000000000000" pitchFamily="2" charset="0"/>
            </a:endParaRPr>
          </a:p>
          <a:p>
            <a:pPr algn="l"/>
            <a:r>
              <a:rPr lang="en-US" sz="4000" b="0" i="0" dirty="0">
                <a:solidFill>
                  <a:srgbClr val="202124"/>
                </a:solidFill>
                <a:effectLst/>
                <a:latin typeface="Roboto" panose="02000000000000000000" pitchFamily="2" charset="0"/>
              </a:rPr>
              <a:t>Reidentification is the discovery, or determination, of the identity of the individuals who are the subjects of a study through data linkage techniques. </a:t>
            </a:r>
            <a:r>
              <a:rPr lang="en-US" sz="2800" b="0" i="0" dirty="0">
                <a:solidFill>
                  <a:srgbClr val="202124"/>
                </a:solidFill>
                <a:effectLst/>
                <a:latin typeface="Roboto" panose="02000000000000000000" pitchFamily="2" charset="0"/>
              </a:rPr>
              <a:t>This often occurs when data is combined with external 'auxiliary information' to reveal information about an individual.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re-identification issue gave the majority of students some pause, though most felt reassured that the risk was minimal though existent.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Re-identification was the primary concern for several staff members, while the rest were more worried about practical questions, such as battery life.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Being informed about the potential battery life impact of the app was important to students as well. Most raised the issue of being up front about this when laying out the benefits and drawbacks. Some said they would benefit from a detailed explanation on  what steps we’re taking to conserve their battery while they use the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Students and staff commented on the simplicity and intuitive design of the app. One student noted, for instance, that they liked the fact that they could click through the questions without having to type anything.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general, students liked that the app registration centered on ethical considerations. A few said they couldn’t be bothered to read the whole thing and suggested we cut down on wording. Several masters students and staff members recommended a video explanation of MAPPS, while a minority of undergraduates were enthusiastic about the idea. When probed, most undergrads said 30 seconds was the maximum length video they’d be likely to watch on data usage and ethics.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Students and staff were both generally interested in receiving notifications to turn their Bluetooth/location/Wi-Fi back on if they have turned it off. They recognized the importance of data completeness and said they would not mind if notifications were occasional (one suggestion was max once an hour).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2149E7A-9A06-A343-B561-DDE695E4E3CA}" type="slidenum">
              <a:rPr lang="en-US" smtClean="0"/>
              <a:t>12</a:t>
            </a:fld>
            <a:endParaRPr lang="en-US"/>
          </a:p>
        </p:txBody>
      </p:sp>
    </p:spTree>
    <p:extLst>
      <p:ext uri="{BB962C8B-B14F-4D97-AF65-F5344CB8AC3E}">
        <p14:creationId xmlns:p14="http://schemas.microsoft.com/office/powerpoint/2010/main" val="379839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149E7A-9A06-A343-B561-DDE695E4E3CA}" type="slidenum">
              <a:rPr lang="en-US" smtClean="0"/>
              <a:t>15</a:t>
            </a:fld>
            <a:endParaRPr lang="en-US"/>
          </a:p>
        </p:txBody>
      </p:sp>
    </p:spTree>
    <p:extLst>
      <p:ext uri="{BB962C8B-B14F-4D97-AF65-F5344CB8AC3E}">
        <p14:creationId xmlns:p14="http://schemas.microsoft.com/office/powerpoint/2010/main" val="2877908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1B32-0D92-25FA-E8D2-0C5F0739D15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BBF9285B-3FAF-3464-DAE7-B470D69AAAB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C73D159-D8FF-4483-46D1-31590AF90489}"/>
              </a:ext>
            </a:extLst>
          </p:cNvPr>
          <p:cNvSpPr>
            <a:spLocks noGrp="1"/>
          </p:cNvSpPr>
          <p:nvPr>
            <p:ph type="ftr" sz="quarter" idx="11"/>
          </p:nvPr>
        </p:nvSpPr>
        <p:spPr>
          <a:xfrm>
            <a:off x="3338512" y="6334919"/>
            <a:ext cx="5514975"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D96A21E-1D8B-0872-1CDC-828A60A99C17}"/>
              </a:ext>
            </a:extLst>
          </p:cNvPr>
          <p:cNvSpPr>
            <a:spLocks noGrp="1"/>
          </p:cNvSpPr>
          <p:nvPr>
            <p:ph type="sldNum" sz="quarter" idx="12"/>
          </p:nvPr>
        </p:nvSpPr>
        <p:spPr>
          <a:xfrm>
            <a:off x="8610600" y="6356350"/>
            <a:ext cx="2743200" cy="365125"/>
          </a:xfrm>
          <a:prstGeom prst="rect">
            <a:avLst/>
          </a:prstGeom>
        </p:spPr>
        <p:txBody>
          <a:bodyPr/>
          <a:lstStyle/>
          <a:p>
            <a:fld id="{893ECB8D-CA73-284C-B901-135816FFB312}" type="slidenum">
              <a:rPr lang="en-US" smtClean="0"/>
              <a:t>‹#›</a:t>
            </a:fld>
            <a:endParaRPr lang="en-US"/>
          </a:p>
        </p:txBody>
      </p:sp>
    </p:spTree>
    <p:extLst>
      <p:ext uri="{BB962C8B-B14F-4D97-AF65-F5344CB8AC3E}">
        <p14:creationId xmlns:p14="http://schemas.microsoft.com/office/powerpoint/2010/main" val="725691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2F3E-1E49-C48F-3793-839D91D9074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0F0217-4A66-CFBF-C08A-B1885375FFC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B7E45-CB8D-436A-C00B-53B240D4BADC}"/>
              </a:ext>
            </a:extLst>
          </p:cNvPr>
          <p:cNvSpPr>
            <a:spLocks noGrp="1"/>
          </p:cNvSpPr>
          <p:nvPr>
            <p:ph type="dt" sz="half" idx="10"/>
          </p:nvPr>
        </p:nvSpPr>
        <p:spPr>
          <a:xfrm>
            <a:off x="838200" y="6356350"/>
            <a:ext cx="2743200" cy="365125"/>
          </a:xfrm>
          <a:prstGeom prst="rect">
            <a:avLst/>
          </a:prstGeom>
        </p:spPr>
        <p:txBody>
          <a:bodyPr/>
          <a:lstStyle/>
          <a:p>
            <a:fld id="{894F25A2-F4E0-E445-A96D-93CAC68D208A}" type="datetimeFigureOut">
              <a:rPr lang="en-US" smtClean="0"/>
              <a:t>1/16/23</a:t>
            </a:fld>
            <a:endParaRPr lang="en-US"/>
          </a:p>
        </p:txBody>
      </p:sp>
      <p:sp>
        <p:nvSpPr>
          <p:cNvPr id="5" name="Footer Placeholder 4">
            <a:extLst>
              <a:ext uri="{FF2B5EF4-FFF2-40B4-BE49-F238E27FC236}">
                <a16:creationId xmlns:a16="http://schemas.microsoft.com/office/drawing/2014/main" id="{F64A224B-BC47-F955-97BD-DB18614FB7E1}"/>
              </a:ext>
            </a:extLst>
          </p:cNvPr>
          <p:cNvSpPr>
            <a:spLocks noGrp="1"/>
          </p:cNvSpPr>
          <p:nvPr>
            <p:ph type="ftr" sz="quarter" idx="11"/>
          </p:nvPr>
        </p:nvSpPr>
        <p:spPr>
          <a:xfrm>
            <a:off x="3338512" y="6334919"/>
            <a:ext cx="5514975"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DD42454-06D9-216B-E1A0-C260B235F99F}"/>
              </a:ext>
            </a:extLst>
          </p:cNvPr>
          <p:cNvSpPr>
            <a:spLocks noGrp="1"/>
          </p:cNvSpPr>
          <p:nvPr>
            <p:ph type="sldNum" sz="quarter" idx="12"/>
          </p:nvPr>
        </p:nvSpPr>
        <p:spPr>
          <a:xfrm>
            <a:off x="8610600" y="6356350"/>
            <a:ext cx="2743200" cy="365125"/>
          </a:xfrm>
          <a:prstGeom prst="rect">
            <a:avLst/>
          </a:prstGeom>
        </p:spPr>
        <p:txBody>
          <a:bodyPr/>
          <a:lstStyle/>
          <a:p>
            <a:fld id="{893ECB8D-CA73-284C-B901-135816FFB312}" type="slidenum">
              <a:rPr lang="en-US" smtClean="0"/>
              <a:t>‹#›</a:t>
            </a:fld>
            <a:endParaRPr lang="en-US"/>
          </a:p>
        </p:txBody>
      </p:sp>
    </p:spTree>
    <p:extLst>
      <p:ext uri="{BB962C8B-B14F-4D97-AF65-F5344CB8AC3E}">
        <p14:creationId xmlns:p14="http://schemas.microsoft.com/office/powerpoint/2010/main" val="4173846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1F3C07-C58D-BF3A-8FFE-4BAF0EF8AC0B}"/>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A0913B-1818-F7CA-AF2A-5CE57233728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35074D-DA88-3A1E-0B4C-3CE37CD55B05}"/>
              </a:ext>
            </a:extLst>
          </p:cNvPr>
          <p:cNvSpPr>
            <a:spLocks noGrp="1"/>
          </p:cNvSpPr>
          <p:nvPr>
            <p:ph type="dt" sz="half" idx="10"/>
          </p:nvPr>
        </p:nvSpPr>
        <p:spPr>
          <a:xfrm>
            <a:off x="838200" y="6356350"/>
            <a:ext cx="2743200" cy="365125"/>
          </a:xfrm>
          <a:prstGeom prst="rect">
            <a:avLst/>
          </a:prstGeom>
        </p:spPr>
        <p:txBody>
          <a:bodyPr/>
          <a:lstStyle/>
          <a:p>
            <a:fld id="{894F25A2-F4E0-E445-A96D-93CAC68D208A}" type="datetimeFigureOut">
              <a:rPr lang="en-US" smtClean="0"/>
              <a:t>1/16/23</a:t>
            </a:fld>
            <a:endParaRPr lang="en-US"/>
          </a:p>
        </p:txBody>
      </p:sp>
      <p:sp>
        <p:nvSpPr>
          <p:cNvPr id="5" name="Footer Placeholder 4">
            <a:extLst>
              <a:ext uri="{FF2B5EF4-FFF2-40B4-BE49-F238E27FC236}">
                <a16:creationId xmlns:a16="http://schemas.microsoft.com/office/drawing/2014/main" id="{03FD25CF-05EF-3BC2-2B16-0FF01EC10827}"/>
              </a:ext>
            </a:extLst>
          </p:cNvPr>
          <p:cNvSpPr>
            <a:spLocks noGrp="1"/>
          </p:cNvSpPr>
          <p:nvPr>
            <p:ph type="ftr" sz="quarter" idx="11"/>
          </p:nvPr>
        </p:nvSpPr>
        <p:spPr>
          <a:xfrm>
            <a:off x="3338512" y="6334919"/>
            <a:ext cx="5514975"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52ED37D-8493-ABB1-D3CB-2F1CACB80E56}"/>
              </a:ext>
            </a:extLst>
          </p:cNvPr>
          <p:cNvSpPr>
            <a:spLocks noGrp="1"/>
          </p:cNvSpPr>
          <p:nvPr>
            <p:ph type="sldNum" sz="quarter" idx="12"/>
          </p:nvPr>
        </p:nvSpPr>
        <p:spPr>
          <a:xfrm>
            <a:off x="8610600" y="6356350"/>
            <a:ext cx="2743200" cy="365125"/>
          </a:xfrm>
          <a:prstGeom prst="rect">
            <a:avLst/>
          </a:prstGeom>
        </p:spPr>
        <p:txBody>
          <a:bodyPr/>
          <a:lstStyle/>
          <a:p>
            <a:fld id="{893ECB8D-CA73-284C-B901-135816FFB312}" type="slidenum">
              <a:rPr lang="en-US" smtClean="0"/>
              <a:t>‹#›</a:t>
            </a:fld>
            <a:endParaRPr lang="en-US"/>
          </a:p>
        </p:txBody>
      </p:sp>
    </p:spTree>
    <p:extLst>
      <p:ext uri="{BB962C8B-B14F-4D97-AF65-F5344CB8AC3E}">
        <p14:creationId xmlns:p14="http://schemas.microsoft.com/office/powerpoint/2010/main" val="4122597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091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9D16C-F3F9-BC03-C18F-C4E5C99D359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F95D3B-C55E-ADEB-77CB-A93D1EAD2515}"/>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50AB1B-0E0D-5418-5955-FF9F4028D6D5}"/>
              </a:ext>
            </a:extLst>
          </p:cNvPr>
          <p:cNvSpPr>
            <a:spLocks noGrp="1"/>
          </p:cNvSpPr>
          <p:nvPr>
            <p:ph type="dt" sz="half" idx="10"/>
          </p:nvPr>
        </p:nvSpPr>
        <p:spPr>
          <a:xfrm>
            <a:off x="838200" y="6356350"/>
            <a:ext cx="2743200" cy="365125"/>
          </a:xfrm>
          <a:prstGeom prst="rect">
            <a:avLst/>
          </a:prstGeom>
        </p:spPr>
        <p:txBody>
          <a:bodyPr/>
          <a:lstStyle/>
          <a:p>
            <a:fld id="{894F25A2-F4E0-E445-A96D-93CAC68D208A}" type="datetimeFigureOut">
              <a:rPr lang="en-US" smtClean="0"/>
              <a:t>1/16/23</a:t>
            </a:fld>
            <a:endParaRPr lang="en-US"/>
          </a:p>
        </p:txBody>
      </p:sp>
      <p:sp>
        <p:nvSpPr>
          <p:cNvPr id="5" name="Footer Placeholder 4">
            <a:extLst>
              <a:ext uri="{FF2B5EF4-FFF2-40B4-BE49-F238E27FC236}">
                <a16:creationId xmlns:a16="http://schemas.microsoft.com/office/drawing/2014/main" id="{DDA9A008-A91F-FBD7-2E13-C5C13EB90B14}"/>
              </a:ext>
            </a:extLst>
          </p:cNvPr>
          <p:cNvSpPr>
            <a:spLocks noGrp="1"/>
          </p:cNvSpPr>
          <p:nvPr>
            <p:ph type="ftr" sz="quarter" idx="11"/>
          </p:nvPr>
        </p:nvSpPr>
        <p:spPr>
          <a:xfrm>
            <a:off x="3338512" y="6334919"/>
            <a:ext cx="5514975"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1476F2E-BA7F-5FC1-66AD-3CFF3E001D45}"/>
              </a:ext>
            </a:extLst>
          </p:cNvPr>
          <p:cNvSpPr>
            <a:spLocks noGrp="1"/>
          </p:cNvSpPr>
          <p:nvPr>
            <p:ph type="sldNum" sz="quarter" idx="12"/>
          </p:nvPr>
        </p:nvSpPr>
        <p:spPr>
          <a:xfrm>
            <a:off x="8610600" y="6356350"/>
            <a:ext cx="2743200" cy="365125"/>
          </a:xfrm>
          <a:prstGeom prst="rect">
            <a:avLst/>
          </a:prstGeom>
        </p:spPr>
        <p:txBody>
          <a:bodyPr/>
          <a:lstStyle/>
          <a:p>
            <a:fld id="{893ECB8D-CA73-284C-B901-135816FFB312}" type="slidenum">
              <a:rPr lang="en-US" smtClean="0"/>
              <a:t>‹#›</a:t>
            </a:fld>
            <a:endParaRPr lang="en-US"/>
          </a:p>
        </p:txBody>
      </p:sp>
    </p:spTree>
    <p:extLst>
      <p:ext uri="{BB962C8B-B14F-4D97-AF65-F5344CB8AC3E}">
        <p14:creationId xmlns:p14="http://schemas.microsoft.com/office/powerpoint/2010/main" val="83776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260F7-4065-EC03-4A80-3E7FBE4F648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C176743-54B9-EE09-98D9-A76E96F3564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2B800D-38A2-704B-5060-A9B73CD917D0}"/>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BFDAE7-7A02-15D1-1C2B-867145AE3225}"/>
              </a:ext>
            </a:extLst>
          </p:cNvPr>
          <p:cNvSpPr>
            <a:spLocks noGrp="1"/>
          </p:cNvSpPr>
          <p:nvPr>
            <p:ph type="dt" sz="half" idx="10"/>
          </p:nvPr>
        </p:nvSpPr>
        <p:spPr>
          <a:xfrm>
            <a:off x="838200" y="6356350"/>
            <a:ext cx="2743200" cy="365125"/>
          </a:xfrm>
          <a:prstGeom prst="rect">
            <a:avLst/>
          </a:prstGeom>
        </p:spPr>
        <p:txBody>
          <a:bodyPr/>
          <a:lstStyle/>
          <a:p>
            <a:fld id="{894F25A2-F4E0-E445-A96D-93CAC68D208A}" type="datetimeFigureOut">
              <a:rPr lang="en-US" smtClean="0"/>
              <a:t>1/16/23</a:t>
            </a:fld>
            <a:endParaRPr lang="en-US"/>
          </a:p>
        </p:txBody>
      </p:sp>
      <p:sp>
        <p:nvSpPr>
          <p:cNvPr id="6" name="Footer Placeholder 5">
            <a:extLst>
              <a:ext uri="{FF2B5EF4-FFF2-40B4-BE49-F238E27FC236}">
                <a16:creationId xmlns:a16="http://schemas.microsoft.com/office/drawing/2014/main" id="{11632403-2BC9-1199-FD8F-9737281B88EE}"/>
              </a:ext>
            </a:extLst>
          </p:cNvPr>
          <p:cNvSpPr>
            <a:spLocks noGrp="1"/>
          </p:cNvSpPr>
          <p:nvPr>
            <p:ph type="ftr" sz="quarter" idx="11"/>
          </p:nvPr>
        </p:nvSpPr>
        <p:spPr>
          <a:xfrm>
            <a:off x="3338512" y="6334919"/>
            <a:ext cx="5514975"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2ACF6D9-CE6E-DD59-749C-65D20DCF5B2C}"/>
              </a:ext>
            </a:extLst>
          </p:cNvPr>
          <p:cNvSpPr>
            <a:spLocks noGrp="1"/>
          </p:cNvSpPr>
          <p:nvPr>
            <p:ph type="sldNum" sz="quarter" idx="12"/>
          </p:nvPr>
        </p:nvSpPr>
        <p:spPr>
          <a:xfrm>
            <a:off x="8610600" y="6356350"/>
            <a:ext cx="2743200" cy="365125"/>
          </a:xfrm>
          <a:prstGeom prst="rect">
            <a:avLst/>
          </a:prstGeom>
        </p:spPr>
        <p:txBody>
          <a:bodyPr/>
          <a:lstStyle/>
          <a:p>
            <a:fld id="{893ECB8D-CA73-284C-B901-135816FFB312}" type="slidenum">
              <a:rPr lang="en-US" smtClean="0"/>
              <a:t>‹#›</a:t>
            </a:fld>
            <a:endParaRPr lang="en-US"/>
          </a:p>
        </p:txBody>
      </p:sp>
    </p:spTree>
    <p:extLst>
      <p:ext uri="{BB962C8B-B14F-4D97-AF65-F5344CB8AC3E}">
        <p14:creationId xmlns:p14="http://schemas.microsoft.com/office/powerpoint/2010/main" val="369342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A7D1-0517-A1A1-EC23-A1ED3B39B62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7B4AF00-F834-B568-1804-7ABCF59C291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DC3DDA-B239-D04F-9229-1741793E89F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2948EE-D151-9F7A-53E5-FD4EBB97513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3523CE-CDB5-93F1-EF5C-4D808ABAB82F}"/>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808252-7A33-1352-6416-1A55F6EDD621}"/>
              </a:ext>
            </a:extLst>
          </p:cNvPr>
          <p:cNvSpPr>
            <a:spLocks noGrp="1"/>
          </p:cNvSpPr>
          <p:nvPr>
            <p:ph type="dt" sz="half" idx="10"/>
          </p:nvPr>
        </p:nvSpPr>
        <p:spPr>
          <a:xfrm>
            <a:off x="838200" y="6356350"/>
            <a:ext cx="2743200" cy="365125"/>
          </a:xfrm>
          <a:prstGeom prst="rect">
            <a:avLst/>
          </a:prstGeom>
        </p:spPr>
        <p:txBody>
          <a:bodyPr/>
          <a:lstStyle/>
          <a:p>
            <a:fld id="{894F25A2-F4E0-E445-A96D-93CAC68D208A}" type="datetimeFigureOut">
              <a:rPr lang="en-US" smtClean="0"/>
              <a:t>1/16/23</a:t>
            </a:fld>
            <a:endParaRPr lang="en-US"/>
          </a:p>
        </p:txBody>
      </p:sp>
      <p:sp>
        <p:nvSpPr>
          <p:cNvPr id="8" name="Footer Placeholder 7">
            <a:extLst>
              <a:ext uri="{FF2B5EF4-FFF2-40B4-BE49-F238E27FC236}">
                <a16:creationId xmlns:a16="http://schemas.microsoft.com/office/drawing/2014/main" id="{764338C8-287B-D628-A8CF-E61EC0B0E6B9}"/>
              </a:ext>
            </a:extLst>
          </p:cNvPr>
          <p:cNvSpPr>
            <a:spLocks noGrp="1"/>
          </p:cNvSpPr>
          <p:nvPr>
            <p:ph type="ftr" sz="quarter" idx="11"/>
          </p:nvPr>
        </p:nvSpPr>
        <p:spPr>
          <a:xfrm>
            <a:off x="3338512" y="6334919"/>
            <a:ext cx="5514975"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1594D26F-E25E-E282-1422-884EB44F3C02}"/>
              </a:ext>
            </a:extLst>
          </p:cNvPr>
          <p:cNvSpPr>
            <a:spLocks noGrp="1"/>
          </p:cNvSpPr>
          <p:nvPr>
            <p:ph type="sldNum" sz="quarter" idx="12"/>
          </p:nvPr>
        </p:nvSpPr>
        <p:spPr>
          <a:xfrm>
            <a:off x="8610600" y="6356350"/>
            <a:ext cx="2743200" cy="365125"/>
          </a:xfrm>
          <a:prstGeom prst="rect">
            <a:avLst/>
          </a:prstGeom>
        </p:spPr>
        <p:txBody>
          <a:bodyPr/>
          <a:lstStyle/>
          <a:p>
            <a:fld id="{893ECB8D-CA73-284C-B901-135816FFB312}" type="slidenum">
              <a:rPr lang="en-US" smtClean="0"/>
              <a:t>‹#›</a:t>
            </a:fld>
            <a:endParaRPr lang="en-US"/>
          </a:p>
        </p:txBody>
      </p:sp>
    </p:spTree>
    <p:extLst>
      <p:ext uri="{BB962C8B-B14F-4D97-AF65-F5344CB8AC3E}">
        <p14:creationId xmlns:p14="http://schemas.microsoft.com/office/powerpoint/2010/main" val="370040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D89B-ABB3-C9DC-6C8C-CDF08965F19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F66E3481-50D6-C6D9-4D0A-5C818C366978}"/>
              </a:ext>
            </a:extLst>
          </p:cNvPr>
          <p:cNvSpPr>
            <a:spLocks noGrp="1"/>
          </p:cNvSpPr>
          <p:nvPr>
            <p:ph type="dt" sz="half" idx="10"/>
          </p:nvPr>
        </p:nvSpPr>
        <p:spPr>
          <a:xfrm>
            <a:off x="838200" y="6356350"/>
            <a:ext cx="2743200" cy="365125"/>
          </a:xfrm>
          <a:prstGeom prst="rect">
            <a:avLst/>
          </a:prstGeom>
        </p:spPr>
        <p:txBody>
          <a:bodyPr/>
          <a:lstStyle/>
          <a:p>
            <a:fld id="{894F25A2-F4E0-E445-A96D-93CAC68D208A}" type="datetimeFigureOut">
              <a:rPr lang="en-US" smtClean="0"/>
              <a:t>1/16/23</a:t>
            </a:fld>
            <a:endParaRPr lang="en-US"/>
          </a:p>
        </p:txBody>
      </p:sp>
      <p:sp>
        <p:nvSpPr>
          <p:cNvPr id="4" name="Footer Placeholder 3">
            <a:extLst>
              <a:ext uri="{FF2B5EF4-FFF2-40B4-BE49-F238E27FC236}">
                <a16:creationId xmlns:a16="http://schemas.microsoft.com/office/drawing/2014/main" id="{C4DF5351-B7B6-8BDE-C7D6-13E76A1A9538}"/>
              </a:ext>
            </a:extLst>
          </p:cNvPr>
          <p:cNvSpPr>
            <a:spLocks noGrp="1"/>
          </p:cNvSpPr>
          <p:nvPr>
            <p:ph type="ftr" sz="quarter" idx="11"/>
          </p:nvPr>
        </p:nvSpPr>
        <p:spPr>
          <a:xfrm>
            <a:off x="3338512" y="6334919"/>
            <a:ext cx="5514975"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0012DCB-EB07-F327-B200-F6B0B7923638}"/>
              </a:ext>
            </a:extLst>
          </p:cNvPr>
          <p:cNvSpPr>
            <a:spLocks noGrp="1"/>
          </p:cNvSpPr>
          <p:nvPr>
            <p:ph type="sldNum" sz="quarter" idx="12"/>
          </p:nvPr>
        </p:nvSpPr>
        <p:spPr>
          <a:xfrm>
            <a:off x="8610600" y="6356350"/>
            <a:ext cx="2743200" cy="365125"/>
          </a:xfrm>
          <a:prstGeom prst="rect">
            <a:avLst/>
          </a:prstGeom>
        </p:spPr>
        <p:txBody>
          <a:bodyPr/>
          <a:lstStyle/>
          <a:p>
            <a:fld id="{893ECB8D-CA73-284C-B901-135816FFB312}" type="slidenum">
              <a:rPr lang="en-US" smtClean="0"/>
              <a:t>‹#›</a:t>
            </a:fld>
            <a:endParaRPr lang="en-US"/>
          </a:p>
        </p:txBody>
      </p:sp>
    </p:spTree>
    <p:extLst>
      <p:ext uri="{BB962C8B-B14F-4D97-AF65-F5344CB8AC3E}">
        <p14:creationId xmlns:p14="http://schemas.microsoft.com/office/powerpoint/2010/main" val="1390578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10CFFC-24C9-5B3D-B63B-7023A0506E42}"/>
              </a:ext>
            </a:extLst>
          </p:cNvPr>
          <p:cNvSpPr>
            <a:spLocks noGrp="1"/>
          </p:cNvSpPr>
          <p:nvPr>
            <p:ph type="dt" sz="half" idx="10"/>
          </p:nvPr>
        </p:nvSpPr>
        <p:spPr>
          <a:xfrm>
            <a:off x="838200" y="6356350"/>
            <a:ext cx="2743200" cy="365125"/>
          </a:xfrm>
          <a:prstGeom prst="rect">
            <a:avLst/>
          </a:prstGeom>
        </p:spPr>
        <p:txBody>
          <a:bodyPr/>
          <a:lstStyle/>
          <a:p>
            <a:fld id="{894F25A2-F4E0-E445-A96D-93CAC68D208A}" type="datetimeFigureOut">
              <a:rPr lang="en-US" smtClean="0"/>
              <a:t>1/16/23</a:t>
            </a:fld>
            <a:endParaRPr lang="en-US"/>
          </a:p>
        </p:txBody>
      </p:sp>
      <p:sp>
        <p:nvSpPr>
          <p:cNvPr id="3" name="Footer Placeholder 2">
            <a:extLst>
              <a:ext uri="{FF2B5EF4-FFF2-40B4-BE49-F238E27FC236}">
                <a16:creationId xmlns:a16="http://schemas.microsoft.com/office/drawing/2014/main" id="{11F33C44-C459-7E3D-D4F1-F99D94295782}"/>
              </a:ext>
            </a:extLst>
          </p:cNvPr>
          <p:cNvSpPr>
            <a:spLocks noGrp="1"/>
          </p:cNvSpPr>
          <p:nvPr>
            <p:ph type="ftr" sz="quarter" idx="11"/>
          </p:nvPr>
        </p:nvSpPr>
        <p:spPr>
          <a:xfrm>
            <a:off x="3338512" y="6334919"/>
            <a:ext cx="5514975"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EC351CF-8FCE-38FF-6966-74A0B77EA714}"/>
              </a:ext>
            </a:extLst>
          </p:cNvPr>
          <p:cNvSpPr>
            <a:spLocks noGrp="1"/>
          </p:cNvSpPr>
          <p:nvPr>
            <p:ph type="sldNum" sz="quarter" idx="12"/>
          </p:nvPr>
        </p:nvSpPr>
        <p:spPr>
          <a:xfrm>
            <a:off x="8610600" y="6356350"/>
            <a:ext cx="2743200" cy="365125"/>
          </a:xfrm>
          <a:prstGeom prst="rect">
            <a:avLst/>
          </a:prstGeom>
        </p:spPr>
        <p:txBody>
          <a:bodyPr/>
          <a:lstStyle/>
          <a:p>
            <a:fld id="{893ECB8D-CA73-284C-B901-135816FFB312}" type="slidenum">
              <a:rPr lang="en-US" smtClean="0"/>
              <a:t>‹#›</a:t>
            </a:fld>
            <a:endParaRPr lang="en-US"/>
          </a:p>
        </p:txBody>
      </p:sp>
    </p:spTree>
    <p:extLst>
      <p:ext uri="{BB962C8B-B14F-4D97-AF65-F5344CB8AC3E}">
        <p14:creationId xmlns:p14="http://schemas.microsoft.com/office/powerpoint/2010/main" val="3198120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BC6F6-40FF-ED60-4DAD-BADD4FFC33B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557E55-5EF9-6668-3636-7230B59DA699}"/>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61148A-ABCC-D1AB-86A5-81244C6DE10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086B4D-8175-AD2F-9BD0-52EF3794E798}"/>
              </a:ext>
            </a:extLst>
          </p:cNvPr>
          <p:cNvSpPr>
            <a:spLocks noGrp="1"/>
          </p:cNvSpPr>
          <p:nvPr>
            <p:ph type="dt" sz="half" idx="10"/>
          </p:nvPr>
        </p:nvSpPr>
        <p:spPr>
          <a:xfrm>
            <a:off x="838200" y="6356350"/>
            <a:ext cx="2743200" cy="365125"/>
          </a:xfrm>
          <a:prstGeom prst="rect">
            <a:avLst/>
          </a:prstGeom>
        </p:spPr>
        <p:txBody>
          <a:bodyPr/>
          <a:lstStyle/>
          <a:p>
            <a:fld id="{894F25A2-F4E0-E445-A96D-93CAC68D208A}" type="datetimeFigureOut">
              <a:rPr lang="en-US" smtClean="0"/>
              <a:t>1/16/23</a:t>
            </a:fld>
            <a:endParaRPr lang="en-US"/>
          </a:p>
        </p:txBody>
      </p:sp>
      <p:sp>
        <p:nvSpPr>
          <p:cNvPr id="6" name="Footer Placeholder 5">
            <a:extLst>
              <a:ext uri="{FF2B5EF4-FFF2-40B4-BE49-F238E27FC236}">
                <a16:creationId xmlns:a16="http://schemas.microsoft.com/office/drawing/2014/main" id="{70F96B00-BBEE-E321-F442-8ABAFBA3B681}"/>
              </a:ext>
            </a:extLst>
          </p:cNvPr>
          <p:cNvSpPr>
            <a:spLocks noGrp="1"/>
          </p:cNvSpPr>
          <p:nvPr>
            <p:ph type="ftr" sz="quarter" idx="11"/>
          </p:nvPr>
        </p:nvSpPr>
        <p:spPr>
          <a:xfrm>
            <a:off x="3338512" y="6334919"/>
            <a:ext cx="5514975"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6E0994C-8093-2B75-B29A-12B8DEA8BB40}"/>
              </a:ext>
            </a:extLst>
          </p:cNvPr>
          <p:cNvSpPr>
            <a:spLocks noGrp="1"/>
          </p:cNvSpPr>
          <p:nvPr>
            <p:ph type="sldNum" sz="quarter" idx="12"/>
          </p:nvPr>
        </p:nvSpPr>
        <p:spPr>
          <a:xfrm>
            <a:off x="8610600" y="6356350"/>
            <a:ext cx="2743200" cy="365125"/>
          </a:xfrm>
          <a:prstGeom prst="rect">
            <a:avLst/>
          </a:prstGeom>
        </p:spPr>
        <p:txBody>
          <a:bodyPr/>
          <a:lstStyle/>
          <a:p>
            <a:fld id="{893ECB8D-CA73-284C-B901-135816FFB312}" type="slidenum">
              <a:rPr lang="en-US" smtClean="0"/>
              <a:t>‹#›</a:t>
            </a:fld>
            <a:endParaRPr lang="en-US"/>
          </a:p>
        </p:txBody>
      </p:sp>
    </p:spTree>
    <p:extLst>
      <p:ext uri="{BB962C8B-B14F-4D97-AF65-F5344CB8AC3E}">
        <p14:creationId xmlns:p14="http://schemas.microsoft.com/office/powerpoint/2010/main" val="247939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92603-572C-12CB-3B37-C2144E67F26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11A977-0AAF-F06E-B507-4485F219240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04ACC2-B1D5-710A-96EB-AB107C4AB1C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76D56F-A0B1-AC09-28F3-B5CCB1B1EB1B}"/>
              </a:ext>
            </a:extLst>
          </p:cNvPr>
          <p:cNvSpPr>
            <a:spLocks noGrp="1"/>
          </p:cNvSpPr>
          <p:nvPr>
            <p:ph type="dt" sz="half" idx="10"/>
          </p:nvPr>
        </p:nvSpPr>
        <p:spPr>
          <a:xfrm>
            <a:off x="838200" y="6356350"/>
            <a:ext cx="2743200" cy="365125"/>
          </a:xfrm>
          <a:prstGeom prst="rect">
            <a:avLst/>
          </a:prstGeom>
        </p:spPr>
        <p:txBody>
          <a:bodyPr/>
          <a:lstStyle/>
          <a:p>
            <a:fld id="{894F25A2-F4E0-E445-A96D-93CAC68D208A}" type="datetimeFigureOut">
              <a:rPr lang="en-US" smtClean="0"/>
              <a:t>1/16/23</a:t>
            </a:fld>
            <a:endParaRPr lang="en-US"/>
          </a:p>
        </p:txBody>
      </p:sp>
      <p:sp>
        <p:nvSpPr>
          <p:cNvPr id="6" name="Footer Placeholder 5">
            <a:extLst>
              <a:ext uri="{FF2B5EF4-FFF2-40B4-BE49-F238E27FC236}">
                <a16:creationId xmlns:a16="http://schemas.microsoft.com/office/drawing/2014/main" id="{5C971B48-D649-AAE0-2A35-6D30C4CAD0F7}"/>
              </a:ext>
            </a:extLst>
          </p:cNvPr>
          <p:cNvSpPr>
            <a:spLocks noGrp="1"/>
          </p:cNvSpPr>
          <p:nvPr>
            <p:ph type="ftr" sz="quarter" idx="11"/>
          </p:nvPr>
        </p:nvSpPr>
        <p:spPr>
          <a:xfrm>
            <a:off x="3338512" y="6334919"/>
            <a:ext cx="5514975"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A3BF61F-C12F-E024-4877-BF4B3A8BE0EA}"/>
              </a:ext>
            </a:extLst>
          </p:cNvPr>
          <p:cNvSpPr>
            <a:spLocks noGrp="1"/>
          </p:cNvSpPr>
          <p:nvPr>
            <p:ph type="sldNum" sz="quarter" idx="12"/>
          </p:nvPr>
        </p:nvSpPr>
        <p:spPr>
          <a:xfrm>
            <a:off x="8610600" y="6356350"/>
            <a:ext cx="2743200" cy="365125"/>
          </a:xfrm>
          <a:prstGeom prst="rect">
            <a:avLst/>
          </a:prstGeom>
        </p:spPr>
        <p:txBody>
          <a:bodyPr/>
          <a:lstStyle/>
          <a:p>
            <a:fld id="{893ECB8D-CA73-284C-B901-135816FFB312}" type="slidenum">
              <a:rPr lang="en-US" smtClean="0"/>
              <a:t>‹#›</a:t>
            </a:fld>
            <a:endParaRPr lang="en-US"/>
          </a:p>
        </p:txBody>
      </p:sp>
    </p:spTree>
    <p:extLst>
      <p:ext uri="{BB962C8B-B14F-4D97-AF65-F5344CB8AC3E}">
        <p14:creationId xmlns:p14="http://schemas.microsoft.com/office/powerpoint/2010/main" val="3852808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041786E-525A-3BF6-D00F-C03063465B07}"/>
              </a:ext>
            </a:extLst>
          </p:cNvPr>
          <p:cNvPicPr>
            <a:picLocks noChangeAspect="1"/>
          </p:cNvPicPr>
          <p:nvPr userDrawn="1"/>
        </p:nvPicPr>
        <p:blipFill>
          <a:blip r:embed="rId13"/>
          <a:stretch>
            <a:fillRect/>
          </a:stretch>
        </p:blipFill>
        <p:spPr>
          <a:xfrm>
            <a:off x="3567112" y="6004677"/>
            <a:ext cx="5057775" cy="853323"/>
          </a:xfrm>
          <a:prstGeom prst="rect">
            <a:avLst/>
          </a:prstGeom>
        </p:spPr>
      </p:pic>
    </p:spTree>
    <p:extLst>
      <p:ext uri="{BB962C8B-B14F-4D97-AF65-F5344CB8AC3E}">
        <p14:creationId xmlns:p14="http://schemas.microsoft.com/office/powerpoint/2010/main" val="1600924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1.wdp"/><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0.svg"/><Relationship Id="rId5" Type="http://schemas.openxmlformats.org/officeDocument/2006/relationships/diagramQuickStyle" Target="../diagrams/quickStyle1.xml"/><Relationship Id="rId10" Type="http://schemas.openxmlformats.org/officeDocument/2006/relationships/image" Target="../media/image9.png"/><Relationship Id="rId4" Type="http://schemas.openxmlformats.org/officeDocument/2006/relationships/diagramLayout" Target="../diagrams/layout1.xml"/><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90D25CA7-63DB-D799-2F10-C0F87541BACA}"/>
              </a:ext>
            </a:extLst>
          </p:cNvPr>
          <p:cNvPicPr>
            <a:picLocks noChangeAspect="1"/>
          </p:cNvPicPr>
          <p:nvPr/>
        </p:nvPicPr>
        <p:blipFill rotWithShape="1">
          <a:blip r:embed="rId2">
            <a:extLst>
              <a:ext uri="{28A0092B-C50C-407E-A947-70E740481C1C}">
                <a14:useLocalDpi xmlns:a14="http://schemas.microsoft.com/office/drawing/2010/main" val="0"/>
              </a:ext>
            </a:extLst>
          </a:blip>
          <a:srcRect l="-1" t="2233" r="-1" b="73414"/>
          <a:stretch/>
        </p:blipFill>
        <p:spPr>
          <a:xfrm>
            <a:off x="1366418" y="1820984"/>
            <a:ext cx="9589129" cy="1764162"/>
          </a:xfrm>
          <a:prstGeom prst="rect">
            <a:avLst/>
          </a:prstGeom>
        </p:spPr>
      </p:pic>
      <p:pic>
        <p:nvPicPr>
          <p:cNvPr id="4" name="Picture 3">
            <a:extLst>
              <a:ext uri="{FF2B5EF4-FFF2-40B4-BE49-F238E27FC236}">
                <a16:creationId xmlns:a16="http://schemas.microsoft.com/office/drawing/2014/main" id="{88417591-571E-4C4F-F566-C4B97BFDD922}"/>
              </a:ext>
            </a:extLst>
          </p:cNvPr>
          <p:cNvPicPr>
            <a:picLocks noChangeAspect="1"/>
          </p:cNvPicPr>
          <p:nvPr/>
        </p:nvPicPr>
        <p:blipFill>
          <a:blip r:embed="rId3"/>
          <a:stretch>
            <a:fillRect/>
          </a:stretch>
        </p:blipFill>
        <p:spPr>
          <a:xfrm>
            <a:off x="1731787" y="181544"/>
            <a:ext cx="8728425" cy="1472617"/>
          </a:xfrm>
          <a:prstGeom prst="rect">
            <a:avLst/>
          </a:prstGeom>
        </p:spPr>
      </p:pic>
      <p:sp>
        <p:nvSpPr>
          <p:cNvPr id="5" name="TextBox 4">
            <a:extLst>
              <a:ext uri="{FF2B5EF4-FFF2-40B4-BE49-F238E27FC236}">
                <a16:creationId xmlns:a16="http://schemas.microsoft.com/office/drawing/2014/main" id="{7EC63654-F00F-1368-307A-4B12F606001E}"/>
              </a:ext>
            </a:extLst>
          </p:cNvPr>
          <p:cNvSpPr txBox="1"/>
          <p:nvPr/>
        </p:nvSpPr>
        <p:spPr>
          <a:xfrm>
            <a:off x="1636418" y="2143470"/>
            <a:ext cx="9013552" cy="1446550"/>
          </a:xfrm>
          <a:prstGeom prst="rect">
            <a:avLst/>
          </a:prstGeom>
          <a:solidFill>
            <a:schemeClr val="bg1"/>
          </a:solidFill>
        </p:spPr>
        <p:txBody>
          <a:bodyPr wrap="square" rtlCol="0">
            <a:spAutoFit/>
          </a:bodyPr>
          <a:lstStyle/>
          <a:p>
            <a:pPr algn="ctr"/>
            <a:r>
              <a:rPr lang="en-US" sz="4400" b="1" dirty="0">
                <a:solidFill>
                  <a:srgbClr val="ED1C24"/>
                </a:solidFill>
                <a:effectLst/>
              </a:rPr>
              <a:t>Introduction to MAPPING@Brown and Breakout </a:t>
            </a:r>
            <a:r>
              <a:rPr lang="en-US" sz="4400" b="1" dirty="0">
                <a:solidFill>
                  <a:srgbClr val="ED1C24"/>
                </a:solidFill>
              </a:rPr>
              <a:t>S</a:t>
            </a:r>
            <a:r>
              <a:rPr lang="en-US" sz="4400" b="1" dirty="0">
                <a:solidFill>
                  <a:srgbClr val="ED1C24"/>
                </a:solidFill>
                <a:effectLst/>
              </a:rPr>
              <a:t>essions</a:t>
            </a:r>
            <a:endParaRPr lang="en-US" sz="4400" b="1" dirty="0">
              <a:solidFill>
                <a:srgbClr val="ED1C24"/>
              </a:solidFill>
            </a:endParaRPr>
          </a:p>
        </p:txBody>
      </p:sp>
      <p:sp>
        <p:nvSpPr>
          <p:cNvPr id="6" name="TextBox 5">
            <a:extLst>
              <a:ext uri="{FF2B5EF4-FFF2-40B4-BE49-F238E27FC236}">
                <a16:creationId xmlns:a16="http://schemas.microsoft.com/office/drawing/2014/main" id="{CEDF8127-443A-066E-A57D-296277F278B1}"/>
              </a:ext>
            </a:extLst>
          </p:cNvPr>
          <p:cNvSpPr txBox="1"/>
          <p:nvPr/>
        </p:nvSpPr>
        <p:spPr>
          <a:xfrm>
            <a:off x="179885" y="4044463"/>
            <a:ext cx="3971009" cy="1600438"/>
          </a:xfrm>
          <a:prstGeom prst="rect">
            <a:avLst/>
          </a:prstGeom>
          <a:solidFill>
            <a:schemeClr val="bg1"/>
          </a:solidFill>
        </p:spPr>
        <p:txBody>
          <a:bodyPr wrap="square" rtlCol="0">
            <a:spAutoFit/>
          </a:bodyPr>
          <a:lstStyle/>
          <a:p>
            <a:pPr algn="ctr"/>
            <a:r>
              <a:rPr lang="en-US" sz="2000" dirty="0"/>
              <a:t>Mark Lurie, PhD </a:t>
            </a:r>
          </a:p>
          <a:p>
            <a:pPr algn="ctr"/>
            <a:r>
              <a:rPr lang="en-US" sz="1400" dirty="0"/>
              <a:t>MAPPS PI; Assoc. Professor of Epidemiology; </a:t>
            </a:r>
          </a:p>
          <a:p>
            <a:pPr algn="ctr"/>
            <a:r>
              <a:rPr lang="en-US" sz="1400" dirty="0"/>
              <a:t>Interim Director, International Health Institute</a:t>
            </a:r>
          </a:p>
          <a:p>
            <a:pPr algn="ctr"/>
            <a:endParaRPr lang="en-US" sz="1600" dirty="0"/>
          </a:p>
          <a:p>
            <a:pPr algn="ctr"/>
            <a:r>
              <a:rPr lang="en-US" sz="2000" dirty="0"/>
              <a:t>Peyton Luiz</a:t>
            </a:r>
          </a:p>
          <a:p>
            <a:pPr algn="ctr"/>
            <a:r>
              <a:rPr lang="en-US" sz="1400" dirty="0"/>
              <a:t>MAPPS Project Manager</a:t>
            </a:r>
          </a:p>
        </p:txBody>
      </p:sp>
      <p:pic>
        <p:nvPicPr>
          <p:cNvPr id="7" name="Picture 6">
            <a:extLst>
              <a:ext uri="{FF2B5EF4-FFF2-40B4-BE49-F238E27FC236}">
                <a16:creationId xmlns:a16="http://schemas.microsoft.com/office/drawing/2014/main" id="{1F829A6E-A35E-0011-021A-7EC96E3FF05F}"/>
              </a:ext>
            </a:extLst>
          </p:cNvPr>
          <p:cNvPicPr>
            <a:picLocks noChangeAspect="1"/>
          </p:cNvPicPr>
          <p:nvPr/>
        </p:nvPicPr>
        <p:blipFill>
          <a:blip r:embed="rId4"/>
          <a:stretch>
            <a:fillRect/>
          </a:stretch>
        </p:blipFill>
        <p:spPr>
          <a:xfrm>
            <a:off x="11094477" y="5912331"/>
            <a:ext cx="725174" cy="730157"/>
          </a:xfrm>
          <a:prstGeom prst="rect">
            <a:avLst/>
          </a:prstGeom>
        </p:spPr>
      </p:pic>
      <p:pic>
        <p:nvPicPr>
          <p:cNvPr id="8" name="Picture 7">
            <a:extLst>
              <a:ext uri="{FF2B5EF4-FFF2-40B4-BE49-F238E27FC236}">
                <a16:creationId xmlns:a16="http://schemas.microsoft.com/office/drawing/2014/main" id="{EDE4FFA6-1E91-BA80-EE20-81200F628A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630" y="5879593"/>
            <a:ext cx="1945357" cy="762895"/>
          </a:xfrm>
          <a:prstGeom prst="rect">
            <a:avLst/>
          </a:prstGeom>
        </p:spPr>
      </p:pic>
      <p:pic>
        <p:nvPicPr>
          <p:cNvPr id="9" name="Picture 8">
            <a:extLst>
              <a:ext uri="{FF2B5EF4-FFF2-40B4-BE49-F238E27FC236}">
                <a16:creationId xmlns:a16="http://schemas.microsoft.com/office/drawing/2014/main" id="{ED9212D6-1C57-531B-3A6F-F1B61F36050A}"/>
              </a:ext>
            </a:extLst>
          </p:cNvPr>
          <p:cNvPicPr>
            <a:picLocks noChangeAspect="1"/>
          </p:cNvPicPr>
          <p:nvPr/>
        </p:nvPicPr>
        <p:blipFill>
          <a:blip r:embed="rId6"/>
          <a:stretch>
            <a:fillRect/>
          </a:stretch>
        </p:blipFill>
        <p:spPr>
          <a:xfrm>
            <a:off x="9331178" y="6198069"/>
            <a:ext cx="1390868" cy="350567"/>
          </a:xfrm>
          <a:prstGeom prst="rect">
            <a:avLst/>
          </a:prstGeom>
        </p:spPr>
      </p:pic>
      <p:sp>
        <p:nvSpPr>
          <p:cNvPr id="3" name="Subtitle 2">
            <a:extLst>
              <a:ext uri="{FF2B5EF4-FFF2-40B4-BE49-F238E27FC236}">
                <a16:creationId xmlns:a16="http://schemas.microsoft.com/office/drawing/2014/main" id="{813A5339-3149-B493-4FD0-D4D3EC3BDDC9}"/>
              </a:ext>
            </a:extLst>
          </p:cNvPr>
          <p:cNvSpPr txBox="1">
            <a:spLocks/>
          </p:cNvSpPr>
          <p:nvPr/>
        </p:nvSpPr>
        <p:spPr>
          <a:xfrm>
            <a:off x="8041108" y="4044463"/>
            <a:ext cx="3971009" cy="165873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0"/>
              </a:spcBef>
              <a:buNone/>
            </a:pPr>
            <a:r>
              <a:rPr lang="en-US" sz="2200" dirty="0" err="1"/>
              <a:t>Guixing</a:t>
            </a:r>
            <a:r>
              <a:rPr lang="en-US" sz="2200" dirty="0"/>
              <a:t> Wei, PhD</a:t>
            </a:r>
          </a:p>
          <a:p>
            <a:pPr marL="0" indent="0" algn="ctr">
              <a:lnSpc>
                <a:spcPct val="110000"/>
              </a:lnSpc>
              <a:spcBef>
                <a:spcPts val="0"/>
              </a:spcBef>
              <a:buNone/>
            </a:pPr>
            <a:r>
              <a:rPr lang="en-US" sz="1500" dirty="0"/>
              <a:t>Senior Research Scientist, S4 and PSTC</a:t>
            </a:r>
          </a:p>
          <a:p>
            <a:pPr marL="0" indent="0" algn="ctr">
              <a:lnSpc>
                <a:spcPct val="110000"/>
              </a:lnSpc>
              <a:spcBef>
                <a:spcPts val="0"/>
              </a:spcBef>
              <a:buNone/>
            </a:pPr>
            <a:endParaRPr lang="en-US" sz="1700" dirty="0"/>
          </a:p>
          <a:p>
            <a:pPr marL="0" indent="0" algn="ctr">
              <a:lnSpc>
                <a:spcPct val="110000"/>
              </a:lnSpc>
              <a:spcBef>
                <a:spcPts val="0"/>
              </a:spcBef>
              <a:buNone/>
            </a:pPr>
            <a:r>
              <a:rPr lang="en-US" sz="2200" dirty="0"/>
              <a:t>Kimani Toussaint, PhD</a:t>
            </a:r>
          </a:p>
          <a:p>
            <a:pPr marL="0" indent="0" algn="ctr">
              <a:lnSpc>
                <a:spcPct val="110000"/>
              </a:lnSpc>
              <a:spcBef>
                <a:spcPts val="0"/>
              </a:spcBef>
              <a:buNone/>
            </a:pPr>
            <a:r>
              <a:rPr lang="en-US" sz="1500" dirty="0"/>
              <a:t>Professor of Engineering; Senior Assoc. </a:t>
            </a:r>
          </a:p>
          <a:p>
            <a:pPr marL="0" indent="0" algn="ctr">
              <a:lnSpc>
                <a:spcPct val="110000"/>
              </a:lnSpc>
              <a:spcBef>
                <a:spcPts val="0"/>
              </a:spcBef>
              <a:buNone/>
            </a:pPr>
            <a:r>
              <a:rPr lang="en-US" sz="1500" dirty="0"/>
              <a:t>Dean, School of Engineering</a:t>
            </a:r>
          </a:p>
        </p:txBody>
      </p:sp>
      <p:sp>
        <p:nvSpPr>
          <p:cNvPr id="11" name="Subtitle 2">
            <a:extLst>
              <a:ext uri="{FF2B5EF4-FFF2-40B4-BE49-F238E27FC236}">
                <a16:creationId xmlns:a16="http://schemas.microsoft.com/office/drawing/2014/main" id="{FCDF8F4B-A738-153D-1613-D951834B6CB8}"/>
              </a:ext>
            </a:extLst>
          </p:cNvPr>
          <p:cNvSpPr txBox="1">
            <a:spLocks/>
          </p:cNvSpPr>
          <p:nvPr/>
        </p:nvSpPr>
        <p:spPr>
          <a:xfrm>
            <a:off x="4105026" y="4044463"/>
            <a:ext cx="4076335" cy="196339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0"/>
              </a:spcBef>
              <a:buNone/>
            </a:pPr>
            <a:r>
              <a:rPr lang="en-US" sz="2000" dirty="0"/>
              <a:t>Thomas </a:t>
            </a:r>
            <a:r>
              <a:rPr lang="en-US" sz="2000" dirty="0" err="1"/>
              <a:t>Trikalinos</a:t>
            </a:r>
            <a:r>
              <a:rPr lang="en-US" sz="2000" dirty="0"/>
              <a:t>, MD, PhD</a:t>
            </a:r>
          </a:p>
          <a:p>
            <a:pPr marL="0" indent="0" algn="ctr">
              <a:spcBef>
                <a:spcPts val="400"/>
              </a:spcBef>
              <a:buFont typeface="Arial" panose="020B0604020202020204" pitchFamily="34" charset="0"/>
              <a:buNone/>
            </a:pPr>
            <a:r>
              <a:rPr lang="en-US" sz="1400" dirty="0"/>
              <a:t>Professor of Health Services, Policy and Practice &amp; Biostatistics; Director, CESH</a:t>
            </a:r>
          </a:p>
          <a:p>
            <a:pPr marL="0" indent="0" algn="ctr">
              <a:lnSpc>
                <a:spcPct val="110000"/>
              </a:lnSpc>
              <a:spcBef>
                <a:spcPts val="0"/>
              </a:spcBef>
              <a:buNone/>
            </a:pPr>
            <a:endParaRPr lang="en-US" sz="1400" dirty="0"/>
          </a:p>
          <a:p>
            <a:pPr marL="0" indent="0" algn="ctr">
              <a:lnSpc>
                <a:spcPct val="110000"/>
              </a:lnSpc>
              <a:spcBef>
                <a:spcPts val="0"/>
              </a:spcBef>
              <a:buNone/>
            </a:pPr>
            <a:r>
              <a:rPr lang="en-US" sz="2000" dirty="0"/>
              <a:t>Jason </a:t>
            </a:r>
            <a:r>
              <a:rPr lang="en-US" sz="2000" dirty="0" err="1"/>
              <a:t>Gantenberg</a:t>
            </a:r>
            <a:r>
              <a:rPr lang="en-US" sz="2000" dirty="0"/>
              <a:t>, PhD</a:t>
            </a:r>
          </a:p>
          <a:p>
            <a:pPr marL="0" indent="0" algn="ctr">
              <a:spcBef>
                <a:spcPts val="200"/>
              </a:spcBef>
              <a:spcAft>
                <a:spcPts val="0"/>
              </a:spcAft>
              <a:buNone/>
            </a:pPr>
            <a:r>
              <a:rPr lang="en-US" sz="1400" dirty="0"/>
              <a:t> Asst. Professor of Epidemiology Research Scientist, Dept. of Health Services, Policy and Practice</a:t>
            </a:r>
          </a:p>
        </p:txBody>
      </p:sp>
    </p:spTree>
    <p:extLst>
      <p:ext uri="{BB962C8B-B14F-4D97-AF65-F5344CB8AC3E}">
        <p14:creationId xmlns:p14="http://schemas.microsoft.com/office/powerpoint/2010/main" val="622857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95250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0000"/>
                </a:solidFill>
                <a:latin typeface="+mn-lt"/>
              </a:rPr>
              <a:t>APP Development: Some early app prototypes</a:t>
            </a:r>
          </a:p>
        </p:txBody>
      </p:sp>
      <p:pic>
        <p:nvPicPr>
          <p:cNvPr id="5" name="Picture 4">
            <a:extLst>
              <a:ext uri="{FF2B5EF4-FFF2-40B4-BE49-F238E27FC236}">
                <a16:creationId xmlns:a16="http://schemas.microsoft.com/office/drawing/2014/main" id="{A6A77FB6-798B-D54C-04EC-6FA1E52847E5}"/>
              </a:ext>
            </a:extLst>
          </p:cNvPr>
          <p:cNvPicPr>
            <a:picLocks noChangeAspect="1"/>
          </p:cNvPicPr>
          <p:nvPr/>
        </p:nvPicPr>
        <p:blipFill>
          <a:blip r:embed="rId3"/>
          <a:stretch>
            <a:fillRect/>
          </a:stretch>
        </p:blipFill>
        <p:spPr>
          <a:xfrm>
            <a:off x="8069926" y="2154136"/>
            <a:ext cx="1817510" cy="3896401"/>
          </a:xfrm>
          <a:prstGeom prst="rect">
            <a:avLst/>
          </a:prstGeom>
        </p:spPr>
      </p:pic>
      <p:pic>
        <p:nvPicPr>
          <p:cNvPr id="6" name="Picture 5">
            <a:extLst>
              <a:ext uri="{FF2B5EF4-FFF2-40B4-BE49-F238E27FC236}">
                <a16:creationId xmlns:a16="http://schemas.microsoft.com/office/drawing/2014/main" id="{1D4F9121-36E7-84D7-F69B-BA57FAAFA06A}"/>
              </a:ext>
            </a:extLst>
          </p:cNvPr>
          <p:cNvPicPr>
            <a:picLocks noChangeAspect="1"/>
          </p:cNvPicPr>
          <p:nvPr/>
        </p:nvPicPr>
        <p:blipFill>
          <a:blip r:embed="rId4"/>
          <a:stretch>
            <a:fillRect/>
          </a:stretch>
        </p:blipFill>
        <p:spPr>
          <a:xfrm>
            <a:off x="1748036" y="2154136"/>
            <a:ext cx="1809675" cy="3896401"/>
          </a:xfrm>
          <a:prstGeom prst="rect">
            <a:avLst/>
          </a:prstGeom>
        </p:spPr>
      </p:pic>
      <p:pic>
        <p:nvPicPr>
          <p:cNvPr id="7" name="Picture 6">
            <a:extLst>
              <a:ext uri="{FF2B5EF4-FFF2-40B4-BE49-F238E27FC236}">
                <a16:creationId xmlns:a16="http://schemas.microsoft.com/office/drawing/2014/main" id="{5069CFEF-5DD9-351E-2230-280917D56B4C}"/>
              </a:ext>
            </a:extLst>
          </p:cNvPr>
          <p:cNvPicPr>
            <a:picLocks noChangeAspect="1"/>
          </p:cNvPicPr>
          <p:nvPr/>
        </p:nvPicPr>
        <p:blipFill>
          <a:blip r:embed="rId5"/>
          <a:stretch>
            <a:fillRect/>
          </a:stretch>
        </p:blipFill>
        <p:spPr>
          <a:xfrm>
            <a:off x="4781269" y="2154136"/>
            <a:ext cx="1888012" cy="3896401"/>
          </a:xfrm>
          <a:prstGeom prst="rect">
            <a:avLst/>
          </a:prstGeom>
        </p:spPr>
      </p:pic>
    </p:spTree>
    <p:extLst>
      <p:ext uri="{BB962C8B-B14F-4D97-AF65-F5344CB8AC3E}">
        <p14:creationId xmlns:p14="http://schemas.microsoft.com/office/powerpoint/2010/main" val="949502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952500"/>
            <a:ext cx="10972800" cy="774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0000"/>
                </a:solidFill>
                <a:latin typeface="+mn-lt"/>
              </a:rPr>
              <a:t>Focus groups with potential users</a:t>
            </a:r>
          </a:p>
        </p:txBody>
      </p:sp>
      <p:sp>
        <p:nvSpPr>
          <p:cNvPr id="4" name="Content Placeholder 2">
            <a:extLst>
              <a:ext uri="{FF2B5EF4-FFF2-40B4-BE49-F238E27FC236}">
                <a16:creationId xmlns:a16="http://schemas.microsoft.com/office/drawing/2014/main" id="{BE30AD8A-CF4F-B918-D75E-3BA06CF55037}"/>
              </a:ext>
            </a:extLst>
          </p:cNvPr>
          <p:cNvSpPr txBox="1">
            <a:spLocks/>
          </p:cNvSpPr>
          <p:nvPr/>
        </p:nvSpPr>
        <p:spPr>
          <a:xfrm>
            <a:off x="698501" y="1923018"/>
            <a:ext cx="7880723" cy="38459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Attitudes about MAPPING@Brown</a:t>
            </a:r>
          </a:p>
          <a:p>
            <a:pPr lvl="1"/>
            <a:r>
              <a:rPr lang="en-US" sz="1800" dirty="0"/>
              <a:t>Undergraduates: </a:t>
            </a:r>
            <a:r>
              <a:rPr lang="en-US" sz="1800" b="1" dirty="0"/>
              <a:t>Support for research</a:t>
            </a:r>
            <a:r>
              <a:rPr lang="en-US" sz="1800" dirty="0"/>
              <a:t>, indifference to tracking, personal and community </a:t>
            </a:r>
            <a:r>
              <a:rPr lang="en-US" sz="1800" b="1" dirty="0"/>
              <a:t>data insights</a:t>
            </a:r>
            <a:r>
              <a:rPr lang="en-US" sz="1800" dirty="0"/>
              <a:t>, financial or </a:t>
            </a:r>
            <a:r>
              <a:rPr lang="en-US" sz="1800" b="1" dirty="0"/>
              <a:t>material compensation</a:t>
            </a:r>
            <a:r>
              <a:rPr lang="en-US" sz="1800" dirty="0"/>
              <a:t>, peer participation</a:t>
            </a:r>
          </a:p>
          <a:p>
            <a:pPr lvl="1"/>
            <a:r>
              <a:rPr lang="en-US" sz="1800" dirty="0"/>
              <a:t>Graduates: Support for research, personal and community data insights, financial or material compensation</a:t>
            </a:r>
          </a:p>
          <a:p>
            <a:pPr lvl="1"/>
            <a:r>
              <a:rPr lang="en-US" sz="1800" dirty="0"/>
              <a:t>Staff: Support for research, personal data insights, material compensation</a:t>
            </a:r>
          </a:p>
          <a:p>
            <a:r>
              <a:rPr lang="en-US" sz="2200" dirty="0"/>
              <a:t>Interaction with phone modules</a:t>
            </a:r>
          </a:p>
          <a:p>
            <a:pPr lvl="1"/>
            <a:r>
              <a:rPr lang="en-US" sz="1800" dirty="0"/>
              <a:t>Majority regularly </a:t>
            </a:r>
            <a:r>
              <a:rPr lang="en-US" sz="1800" b="1" dirty="0"/>
              <a:t>deactivate Wi-Fi </a:t>
            </a:r>
            <a:r>
              <a:rPr lang="en-US" sz="1800" dirty="0"/>
              <a:t>on campus (slow)</a:t>
            </a:r>
          </a:p>
          <a:p>
            <a:pPr lvl="1"/>
            <a:r>
              <a:rPr lang="en-US" sz="1800" dirty="0"/>
              <a:t>86% always have Bluetooth activated</a:t>
            </a:r>
          </a:p>
          <a:p>
            <a:pPr lvl="1"/>
            <a:r>
              <a:rPr lang="en-US" sz="1800" dirty="0"/>
              <a:t>Half of students and all staff allow location tracking ‘only while using app’</a:t>
            </a:r>
          </a:p>
        </p:txBody>
      </p:sp>
      <p:grpSp>
        <p:nvGrpSpPr>
          <p:cNvPr id="7" name="Group 6">
            <a:extLst>
              <a:ext uri="{FF2B5EF4-FFF2-40B4-BE49-F238E27FC236}">
                <a16:creationId xmlns:a16="http://schemas.microsoft.com/office/drawing/2014/main" id="{B34A1F69-D65D-0346-B7A6-4B323A2BEA6E}"/>
              </a:ext>
            </a:extLst>
          </p:cNvPr>
          <p:cNvGrpSpPr/>
          <p:nvPr/>
        </p:nvGrpSpPr>
        <p:grpSpPr>
          <a:xfrm>
            <a:off x="8066723" y="1088992"/>
            <a:ext cx="3980897" cy="2862097"/>
            <a:chOff x="7834114" y="2250374"/>
            <a:chExt cx="3980897" cy="2862097"/>
          </a:xfrm>
        </p:grpSpPr>
        <p:graphicFrame>
          <p:nvGraphicFramePr>
            <p:cNvPr id="5" name="Chart 4">
              <a:extLst>
                <a:ext uri="{FF2B5EF4-FFF2-40B4-BE49-F238E27FC236}">
                  <a16:creationId xmlns:a16="http://schemas.microsoft.com/office/drawing/2014/main" id="{5FA08BE2-D788-8411-DC38-50F742A396BF}"/>
                </a:ext>
              </a:extLst>
            </p:cNvPr>
            <p:cNvGraphicFramePr/>
            <p:nvPr>
              <p:extLst>
                <p:ext uri="{D42A27DB-BD31-4B8C-83A1-F6EECF244321}">
                  <p14:modId xmlns:p14="http://schemas.microsoft.com/office/powerpoint/2010/main" val="3013258113"/>
                </p:ext>
              </p:extLst>
            </p:nvPr>
          </p:nvGraphicFramePr>
          <p:xfrm>
            <a:off x="7834114" y="2250374"/>
            <a:ext cx="3980897" cy="2492765"/>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1A2F242C-A312-F66C-D583-0FDBCD5C7BBC}"/>
                </a:ext>
              </a:extLst>
            </p:cNvPr>
            <p:cNvSpPr txBox="1"/>
            <p:nvPr/>
          </p:nvSpPr>
          <p:spPr>
            <a:xfrm>
              <a:off x="9443688" y="4743139"/>
              <a:ext cx="761747" cy="369332"/>
            </a:xfrm>
            <a:prstGeom prst="rect">
              <a:avLst/>
            </a:prstGeom>
            <a:noFill/>
          </p:spPr>
          <p:txBody>
            <a:bodyPr wrap="none" rtlCol="0">
              <a:spAutoFit/>
            </a:bodyPr>
            <a:lstStyle/>
            <a:p>
              <a:r>
                <a:rPr lang="en-US" dirty="0"/>
                <a:t>n = 28</a:t>
              </a:r>
            </a:p>
          </p:txBody>
        </p:sp>
      </p:grpSp>
    </p:spTree>
    <p:extLst>
      <p:ext uri="{BB962C8B-B14F-4D97-AF65-F5344CB8AC3E}">
        <p14:creationId xmlns:p14="http://schemas.microsoft.com/office/powerpoint/2010/main" val="441529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952500"/>
            <a:ext cx="10972800" cy="774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0000"/>
                </a:solidFill>
                <a:latin typeface="+mn-lt"/>
              </a:rPr>
              <a:t>Focus groups with potential users</a:t>
            </a:r>
          </a:p>
        </p:txBody>
      </p:sp>
      <p:sp>
        <p:nvSpPr>
          <p:cNvPr id="4" name="Content Placeholder 2">
            <a:extLst>
              <a:ext uri="{FF2B5EF4-FFF2-40B4-BE49-F238E27FC236}">
                <a16:creationId xmlns:a16="http://schemas.microsoft.com/office/drawing/2014/main" id="{BE30AD8A-CF4F-B918-D75E-3BA06CF55037}"/>
              </a:ext>
            </a:extLst>
          </p:cNvPr>
          <p:cNvSpPr txBox="1">
            <a:spLocks/>
          </p:cNvSpPr>
          <p:nvPr/>
        </p:nvSpPr>
        <p:spPr>
          <a:xfrm>
            <a:off x="698500" y="1923018"/>
            <a:ext cx="7904079" cy="38459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Concerns with proposed study design</a:t>
            </a:r>
          </a:p>
          <a:p>
            <a:pPr lvl="1"/>
            <a:r>
              <a:rPr lang="en-US" sz="1800" dirty="0"/>
              <a:t>Top issue – </a:t>
            </a:r>
            <a:r>
              <a:rPr lang="en-US" sz="1800" b="1" dirty="0"/>
              <a:t>data access and ownership</a:t>
            </a:r>
          </a:p>
          <a:p>
            <a:pPr lvl="1"/>
            <a:r>
              <a:rPr lang="en-US" sz="1800" dirty="0"/>
              <a:t>Students’ primary concern was future use of data</a:t>
            </a:r>
          </a:p>
          <a:p>
            <a:pPr lvl="1"/>
            <a:r>
              <a:rPr lang="en-US" sz="1800" dirty="0"/>
              <a:t>Staff more likely to be concerned with re-identification</a:t>
            </a:r>
          </a:p>
          <a:p>
            <a:pPr lvl="1"/>
            <a:r>
              <a:rPr lang="en-US" sz="1800" dirty="0"/>
              <a:t>Transparency about potential </a:t>
            </a:r>
            <a:r>
              <a:rPr lang="en-US" sz="1800" b="1" dirty="0"/>
              <a:t>battery life </a:t>
            </a:r>
            <a:r>
              <a:rPr lang="en-US" sz="1800" dirty="0"/>
              <a:t>impact</a:t>
            </a:r>
          </a:p>
          <a:p>
            <a:r>
              <a:rPr lang="en-US" sz="2200" dirty="0"/>
              <a:t>App UI prototype feedback</a:t>
            </a:r>
          </a:p>
          <a:p>
            <a:pPr lvl="1"/>
            <a:r>
              <a:rPr lang="en-US" sz="1800" dirty="0"/>
              <a:t>Felt at ease with simple and intuitive design</a:t>
            </a:r>
          </a:p>
          <a:p>
            <a:pPr lvl="1"/>
            <a:r>
              <a:rPr lang="en-US" sz="1800" dirty="0"/>
              <a:t>Students liked seeing their </a:t>
            </a:r>
            <a:r>
              <a:rPr lang="en-US" sz="1800" b="1" dirty="0"/>
              <a:t>data contribution</a:t>
            </a:r>
            <a:r>
              <a:rPr lang="en-US" sz="1800" dirty="0"/>
              <a:t> grow - Customizable? Linked to incentives?</a:t>
            </a:r>
          </a:p>
          <a:p>
            <a:pPr lvl="1"/>
            <a:r>
              <a:rPr lang="en-US" sz="1800" dirty="0"/>
              <a:t>Interested in reminders to reactivate tracking modules</a:t>
            </a:r>
          </a:p>
          <a:p>
            <a:pPr lvl="1"/>
            <a:r>
              <a:rPr lang="en-US" sz="1800" dirty="0"/>
              <a:t>Most appreciated that registration focused on </a:t>
            </a:r>
            <a:r>
              <a:rPr lang="en-US" sz="1800" b="1" dirty="0"/>
              <a:t>ethics, privacy, and consent</a:t>
            </a:r>
            <a:r>
              <a:rPr lang="en-US" sz="1800" dirty="0"/>
              <a:t>; wanted options for consuming this info</a:t>
            </a:r>
            <a:endParaRPr lang="en-US" sz="1800" b="1" dirty="0"/>
          </a:p>
          <a:p>
            <a:pPr lvl="1"/>
            <a:endParaRPr lang="en-US" sz="1800" dirty="0"/>
          </a:p>
          <a:p>
            <a:pPr lvl="1"/>
            <a:endParaRPr lang="en-US" sz="1800" dirty="0"/>
          </a:p>
          <a:p>
            <a:endParaRPr lang="en-US" sz="2200" dirty="0"/>
          </a:p>
        </p:txBody>
      </p:sp>
      <p:grpSp>
        <p:nvGrpSpPr>
          <p:cNvPr id="11" name="Group 10">
            <a:extLst>
              <a:ext uri="{FF2B5EF4-FFF2-40B4-BE49-F238E27FC236}">
                <a16:creationId xmlns:a16="http://schemas.microsoft.com/office/drawing/2014/main" id="{555B40FD-6E4A-3AAB-7068-0CDE84B71E12}"/>
              </a:ext>
            </a:extLst>
          </p:cNvPr>
          <p:cNvGrpSpPr/>
          <p:nvPr/>
        </p:nvGrpSpPr>
        <p:grpSpPr>
          <a:xfrm>
            <a:off x="8066723" y="1088992"/>
            <a:ext cx="3980897" cy="2862097"/>
            <a:chOff x="7834114" y="2250374"/>
            <a:chExt cx="3980897" cy="2862097"/>
          </a:xfrm>
        </p:grpSpPr>
        <p:graphicFrame>
          <p:nvGraphicFramePr>
            <p:cNvPr id="12" name="Chart 11">
              <a:extLst>
                <a:ext uri="{FF2B5EF4-FFF2-40B4-BE49-F238E27FC236}">
                  <a16:creationId xmlns:a16="http://schemas.microsoft.com/office/drawing/2014/main" id="{7939462B-703B-19B8-7B17-705AEADBFEE9}"/>
                </a:ext>
              </a:extLst>
            </p:cNvPr>
            <p:cNvGraphicFramePr/>
            <p:nvPr>
              <p:extLst>
                <p:ext uri="{D42A27DB-BD31-4B8C-83A1-F6EECF244321}">
                  <p14:modId xmlns:p14="http://schemas.microsoft.com/office/powerpoint/2010/main" val="657476033"/>
                </p:ext>
              </p:extLst>
            </p:nvPr>
          </p:nvGraphicFramePr>
          <p:xfrm>
            <a:off x="7834114" y="2250374"/>
            <a:ext cx="3980897" cy="2492765"/>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a:extLst>
                <a:ext uri="{FF2B5EF4-FFF2-40B4-BE49-F238E27FC236}">
                  <a16:creationId xmlns:a16="http://schemas.microsoft.com/office/drawing/2014/main" id="{1D99640F-C6F1-953F-2CEE-EF51A8025808}"/>
                </a:ext>
              </a:extLst>
            </p:cNvPr>
            <p:cNvSpPr txBox="1"/>
            <p:nvPr/>
          </p:nvSpPr>
          <p:spPr>
            <a:xfrm>
              <a:off x="9443688" y="4743139"/>
              <a:ext cx="761747" cy="369332"/>
            </a:xfrm>
            <a:prstGeom prst="rect">
              <a:avLst/>
            </a:prstGeom>
            <a:noFill/>
          </p:spPr>
          <p:txBody>
            <a:bodyPr wrap="none" rtlCol="0">
              <a:spAutoFit/>
            </a:bodyPr>
            <a:lstStyle/>
            <a:p>
              <a:r>
                <a:rPr lang="en-US" dirty="0"/>
                <a:t>n = 28</a:t>
              </a:r>
            </a:p>
          </p:txBody>
        </p:sp>
      </p:grpSp>
    </p:spTree>
    <p:extLst>
      <p:ext uri="{BB962C8B-B14F-4D97-AF65-F5344CB8AC3E}">
        <p14:creationId xmlns:p14="http://schemas.microsoft.com/office/powerpoint/2010/main" val="1064396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480B1E5-5A0D-59BC-D972-195D6FE7D497}"/>
              </a:ext>
            </a:extLst>
          </p:cNvPr>
          <p:cNvGrpSpPr/>
          <p:nvPr/>
        </p:nvGrpSpPr>
        <p:grpSpPr>
          <a:xfrm>
            <a:off x="1776334" y="1431150"/>
            <a:ext cx="8639332" cy="3395683"/>
            <a:chOff x="1793822" y="1431150"/>
            <a:chExt cx="8639332" cy="3395683"/>
          </a:xfrm>
        </p:grpSpPr>
        <p:sp>
          <p:nvSpPr>
            <p:cNvPr id="2" name="Rectangle 1">
              <a:extLst>
                <a:ext uri="{FF2B5EF4-FFF2-40B4-BE49-F238E27FC236}">
                  <a16:creationId xmlns:a16="http://schemas.microsoft.com/office/drawing/2014/main" id="{4E32320F-C6F7-1D93-3002-EF8EBCFD323A}"/>
                </a:ext>
              </a:extLst>
            </p:cNvPr>
            <p:cNvSpPr/>
            <p:nvPr/>
          </p:nvSpPr>
          <p:spPr>
            <a:xfrm>
              <a:off x="1793822" y="1431150"/>
              <a:ext cx="4062194" cy="1489017"/>
            </a:xfrm>
            <a:prstGeom prst="rect">
              <a:avLst/>
            </a:prstGeom>
            <a:solidFill>
              <a:schemeClr val="accent6"/>
            </a:solidFill>
            <a:ln>
              <a:solidFill>
                <a:srgbClr val="92D050"/>
              </a:solid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2800" b="1" dirty="0">
                  <a:latin typeface="Georgia" panose="02040502050405020303" pitchFamily="18" charset="0"/>
                  <a:cs typeface="Arial" panose="020B0604020202020204" pitchFamily="34" charset="0"/>
                </a:rPr>
                <a:t>Data</a:t>
              </a:r>
              <a:endParaRPr lang="en-US" sz="2800" dirty="0">
                <a:latin typeface="Georgia" panose="02040502050405020303" pitchFamily="18" charset="0"/>
                <a:cs typeface="Arial" panose="020B0604020202020204" pitchFamily="34" charset="0"/>
              </a:endParaRPr>
            </a:p>
          </p:txBody>
        </p:sp>
        <p:sp>
          <p:nvSpPr>
            <p:cNvPr id="3" name="Rectangle 2">
              <a:extLst>
                <a:ext uri="{FF2B5EF4-FFF2-40B4-BE49-F238E27FC236}">
                  <a16:creationId xmlns:a16="http://schemas.microsoft.com/office/drawing/2014/main" id="{5BB0353F-FD30-D058-525D-A207C9459684}"/>
                </a:ext>
              </a:extLst>
            </p:cNvPr>
            <p:cNvSpPr/>
            <p:nvPr/>
          </p:nvSpPr>
          <p:spPr>
            <a:xfrm>
              <a:off x="6370960" y="1431150"/>
              <a:ext cx="4062194" cy="1489017"/>
            </a:xfrm>
            <a:prstGeom prst="rect">
              <a:avLst/>
            </a:prstGeom>
            <a:solidFill>
              <a:schemeClr val="accent4"/>
            </a:solidFill>
            <a:ln>
              <a:no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latin typeface="Georgia" panose="02040502050405020303" pitchFamily="18" charset="0"/>
                  <a:cs typeface="Arial" panose="020B0604020202020204" pitchFamily="34" charset="0"/>
                </a:rPr>
                <a:t>Device</a:t>
              </a:r>
              <a:endParaRPr lang="en-US" sz="2800" dirty="0">
                <a:latin typeface="Georgia" panose="02040502050405020303" pitchFamily="18" charset="0"/>
                <a:cs typeface="Arial" panose="020B0604020202020204" pitchFamily="34" charset="0"/>
              </a:endParaRPr>
            </a:p>
          </p:txBody>
        </p:sp>
        <p:sp>
          <p:nvSpPr>
            <p:cNvPr id="4" name="Rectangle 3">
              <a:extLst>
                <a:ext uri="{FF2B5EF4-FFF2-40B4-BE49-F238E27FC236}">
                  <a16:creationId xmlns:a16="http://schemas.microsoft.com/office/drawing/2014/main" id="{2E693CAB-CFB3-0D61-D9A1-01C4A36715B3}"/>
                </a:ext>
              </a:extLst>
            </p:cNvPr>
            <p:cNvSpPr/>
            <p:nvPr/>
          </p:nvSpPr>
          <p:spPr>
            <a:xfrm>
              <a:off x="1793822" y="3337816"/>
              <a:ext cx="4062194" cy="1489017"/>
            </a:xfrm>
            <a:prstGeom prst="rect">
              <a:avLst/>
            </a:prstGeom>
            <a:solidFill>
              <a:schemeClr val="accent2"/>
            </a:solidFill>
            <a:ln>
              <a:solidFill>
                <a:schemeClr val="accent2"/>
              </a:solid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2800" b="1" dirty="0">
                  <a:latin typeface="Georgia" panose="02040502050405020303" pitchFamily="18" charset="0"/>
                  <a:cs typeface="Arial" panose="020B0604020202020204" pitchFamily="34" charset="0"/>
                </a:rPr>
                <a:t>Modeling and Prediction</a:t>
              </a:r>
              <a:endParaRPr lang="en-US" sz="2800" dirty="0">
                <a:latin typeface="Georgia" panose="02040502050405020303" pitchFamily="18" charset="0"/>
                <a:cs typeface="Arial" panose="020B0604020202020204" pitchFamily="34" charset="0"/>
              </a:endParaRPr>
            </a:p>
          </p:txBody>
        </p:sp>
        <p:sp>
          <p:nvSpPr>
            <p:cNvPr id="5" name="Rectangle 4">
              <a:extLst>
                <a:ext uri="{FF2B5EF4-FFF2-40B4-BE49-F238E27FC236}">
                  <a16:creationId xmlns:a16="http://schemas.microsoft.com/office/drawing/2014/main" id="{BEB861EF-E10B-3064-7DF1-C84E14935AE4}"/>
                </a:ext>
              </a:extLst>
            </p:cNvPr>
            <p:cNvSpPr/>
            <p:nvPr/>
          </p:nvSpPr>
          <p:spPr>
            <a:xfrm>
              <a:off x="6370960" y="3337816"/>
              <a:ext cx="4062194" cy="1489017"/>
            </a:xfrm>
            <a:prstGeom prst="rect">
              <a:avLst/>
            </a:prstGeom>
            <a:solidFill>
              <a:schemeClr val="accent1"/>
            </a:solidFill>
            <a:ln>
              <a:noFill/>
            </a:ln>
            <a:effectLst>
              <a:outerShdw blurRad="63500" dist="254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bIns="0" rtlCol="0" anchor="ctr"/>
            <a:lstStyle/>
            <a:p>
              <a:pPr algn="ctr"/>
              <a:r>
                <a:rPr lang="en-US" sz="2800" b="1" dirty="0">
                  <a:latin typeface="Georgia" panose="02040502050405020303" pitchFamily="18" charset="0"/>
                  <a:cs typeface="Arial" panose="020B0604020202020204" pitchFamily="34" charset="0"/>
                </a:rPr>
                <a:t>Ethics, privacy, confidentiality</a:t>
              </a:r>
              <a:endParaRPr lang="en-US" sz="2800" dirty="0">
                <a:latin typeface="Georgia" panose="02040502050405020303" pitchFamily="18" charset="0"/>
                <a:cs typeface="Arial" panose="020B0604020202020204" pitchFamily="34" charset="0"/>
              </a:endParaRPr>
            </a:p>
          </p:txBody>
        </p:sp>
      </p:grpSp>
      <p:pic>
        <p:nvPicPr>
          <p:cNvPr id="6" name="Picture Placeholder 30" descr="Background pattern&#10;&#10;Description automatically generated">
            <a:extLst>
              <a:ext uri="{FF2B5EF4-FFF2-40B4-BE49-F238E27FC236}">
                <a16:creationId xmlns:a16="http://schemas.microsoft.com/office/drawing/2014/main" id="{CE33F373-D4D4-DA55-44A2-70F498E5D24E}"/>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8" name="Title 1">
            <a:extLst>
              <a:ext uri="{FF2B5EF4-FFF2-40B4-BE49-F238E27FC236}">
                <a16:creationId xmlns:a16="http://schemas.microsoft.com/office/drawing/2014/main" id="{B42AFF4F-CBA7-2725-9BD6-40895C0EECEE}"/>
              </a:ext>
            </a:extLst>
          </p:cNvPr>
          <p:cNvSpPr txBox="1">
            <a:spLocks/>
          </p:cNvSpPr>
          <p:nvPr/>
        </p:nvSpPr>
        <p:spPr>
          <a:xfrm>
            <a:off x="3697520" y="2788375"/>
            <a:ext cx="4796957" cy="640625"/>
          </a:xfrm>
          <a:prstGeom prst="rect">
            <a:avLst/>
          </a:prstGeom>
          <a:solidFill>
            <a:schemeClr val="bg1"/>
          </a:solidFill>
        </p:spPr>
        <p:txBody>
          <a:bodyPr vert="horz" lIns="0" tIns="0" rIns="0" bIns="0" rtlCol="0" anchor="ctr">
            <a:normAutofit/>
          </a:bodyPr>
          <a:lstStyle>
            <a:lvl1pPr algn="l" defTabSz="914400" rtl="0" eaLnBrk="1" latinLnBrk="0" hangingPunct="1">
              <a:lnSpc>
                <a:spcPct val="90000"/>
              </a:lnSpc>
              <a:spcBef>
                <a:spcPct val="0"/>
              </a:spcBef>
              <a:buNone/>
              <a:defRPr sz="2800" b="1" i="0" kern="1200">
                <a:solidFill>
                  <a:srgbClr val="4E3629"/>
                </a:solidFill>
                <a:latin typeface="Georgia" panose="02040502050405020303" pitchFamily="18" charset="0"/>
                <a:ea typeface="+mj-ea"/>
                <a:cs typeface="+mj-cs"/>
              </a:defRPr>
            </a:lvl1pPr>
          </a:lstStyle>
          <a:p>
            <a:pPr algn="ctr"/>
            <a:r>
              <a:rPr lang="en-US" sz="3600" dirty="0">
                <a:solidFill>
                  <a:schemeClr val="tx1"/>
                </a:solidFill>
              </a:rPr>
              <a:t>MAPPING@Brown</a:t>
            </a:r>
            <a:endParaRPr lang="en-US" sz="2700" dirty="0">
              <a:solidFill>
                <a:schemeClr val="tx1"/>
              </a:solidFill>
            </a:endParaRPr>
          </a:p>
        </p:txBody>
      </p:sp>
    </p:spTree>
    <p:extLst>
      <p:ext uri="{BB962C8B-B14F-4D97-AF65-F5344CB8AC3E}">
        <p14:creationId xmlns:p14="http://schemas.microsoft.com/office/powerpoint/2010/main" val="3726678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95250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rPr>
              <a:t>MAPPING@Brown Breakouts</a:t>
            </a:r>
          </a:p>
        </p:txBody>
      </p:sp>
      <p:graphicFrame>
        <p:nvGraphicFramePr>
          <p:cNvPr id="7" name="Diagram 6">
            <a:extLst>
              <a:ext uri="{FF2B5EF4-FFF2-40B4-BE49-F238E27FC236}">
                <a16:creationId xmlns:a16="http://schemas.microsoft.com/office/drawing/2014/main" id="{A610B132-CF14-F2CC-50EE-305E4531E94C}"/>
              </a:ext>
            </a:extLst>
          </p:cNvPr>
          <p:cNvGraphicFramePr/>
          <p:nvPr>
            <p:extLst>
              <p:ext uri="{D42A27DB-BD31-4B8C-83A1-F6EECF244321}">
                <p14:modId xmlns:p14="http://schemas.microsoft.com/office/powerpoint/2010/main" val="1777163346"/>
              </p:ext>
            </p:extLst>
          </p:nvPr>
        </p:nvGraphicFramePr>
        <p:xfrm>
          <a:off x="876303" y="0"/>
          <a:ext cx="10794998" cy="6493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1542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95250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mn-lt"/>
              </a:rPr>
              <a:t>Breakout 1</a:t>
            </a:r>
          </a:p>
        </p:txBody>
      </p:sp>
      <p:sp>
        <p:nvSpPr>
          <p:cNvPr id="4" name="Content Placeholder 2">
            <a:extLst>
              <a:ext uri="{FF2B5EF4-FFF2-40B4-BE49-F238E27FC236}">
                <a16:creationId xmlns:a16="http://schemas.microsoft.com/office/drawing/2014/main" id="{00B476F3-36EB-7B24-9C92-6AD16EA9C328}"/>
              </a:ext>
            </a:extLst>
          </p:cNvPr>
          <p:cNvSpPr txBox="1">
            <a:spLocks/>
          </p:cNvSpPr>
          <p:nvPr/>
        </p:nvSpPr>
        <p:spPr>
          <a:xfrm>
            <a:off x="909401" y="1859799"/>
            <a:ext cx="10125392" cy="13018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fontAlgn="base">
              <a:lnSpc>
                <a:spcPct val="100000"/>
              </a:lnSpc>
              <a:spcBef>
                <a:spcPts val="0"/>
              </a:spcBef>
              <a:spcAft>
                <a:spcPts val="600"/>
              </a:spcAft>
              <a:buNone/>
            </a:pPr>
            <a:r>
              <a:rPr lang="en-US" sz="2400" b="0" i="0" u="none" strike="noStrike" dirty="0">
                <a:solidFill>
                  <a:srgbClr val="000000"/>
                </a:solidFill>
                <a:effectLst/>
              </a:rPr>
              <a:t>What data will we collect during MAPPING@Brown in order to map mobility and social mixing patterns within the Brown community? How and how often might these data be collected?</a:t>
            </a:r>
          </a:p>
        </p:txBody>
      </p:sp>
      <p:grpSp>
        <p:nvGrpSpPr>
          <p:cNvPr id="6" name="Group 5">
            <a:extLst>
              <a:ext uri="{FF2B5EF4-FFF2-40B4-BE49-F238E27FC236}">
                <a16:creationId xmlns:a16="http://schemas.microsoft.com/office/drawing/2014/main" id="{15C877C7-53D0-251B-E18F-5C82637DEABB}"/>
              </a:ext>
            </a:extLst>
          </p:cNvPr>
          <p:cNvGrpSpPr/>
          <p:nvPr/>
        </p:nvGrpSpPr>
        <p:grpSpPr>
          <a:xfrm>
            <a:off x="1181359" y="3848957"/>
            <a:ext cx="2569610" cy="1027844"/>
            <a:chOff x="1317" y="2732972"/>
            <a:chExt cx="2569610" cy="1027844"/>
          </a:xfrm>
        </p:grpSpPr>
        <p:sp>
          <p:nvSpPr>
            <p:cNvPr id="7" name="Pentagon 6">
              <a:extLst>
                <a:ext uri="{FF2B5EF4-FFF2-40B4-BE49-F238E27FC236}">
                  <a16:creationId xmlns:a16="http://schemas.microsoft.com/office/drawing/2014/main" id="{01469DF6-588F-8B43-73D8-B0D093AA9729}"/>
                </a:ext>
              </a:extLst>
            </p:cNvPr>
            <p:cNvSpPr/>
            <p:nvPr/>
          </p:nvSpPr>
          <p:spPr>
            <a:xfrm>
              <a:off x="1317" y="2732972"/>
              <a:ext cx="2569610" cy="1027844"/>
            </a:xfrm>
            <a:prstGeom prst="homePlate">
              <a:avLst/>
            </a:prstGeom>
            <a:solidFill>
              <a:schemeClr val="accent4"/>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8" name="Pentagon 4">
              <a:extLst>
                <a:ext uri="{FF2B5EF4-FFF2-40B4-BE49-F238E27FC236}">
                  <a16:creationId xmlns:a16="http://schemas.microsoft.com/office/drawing/2014/main" id="{21AA418E-6851-28F5-987B-E9CB0B222999}"/>
                </a:ext>
              </a:extLst>
            </p:cNvPr>
            <p:cNvSpPr txBox="1"/>
            <p:nvPr/>
          </p:nvSpPr>
          <p:spPr>
            <a:xfrm>
              <a:off x="1317" y="2732972"/>
              <a:ext cx="2312649" cy="10278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2014"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Data collection</a:t>
              </a:r>
            </a:p>
          </p:txBody>
        </p:sp>
      </p:grpSp>
      <p:sp>
        <p:nvSpPr>
          <p:cNvPr id="9" name="TextBox 8">
            <a:extLst>
              <a:ext uri="{FF2B5EF4-FFF2-40B4-BE49-F238E27FC236}">
                <a16:creationId xmlns:a16="http://schemas.microsoft.com/office/drawing/2014/main" id="{CAEA2056-D9D3-2776-BB8D-6FBC85154BC0}"/>
              </a:ext>
            </a:extLst>
          </p:cNvPr>
          <p:cNvSpPr txBox="1"/>
          <p:nvPr/>
        </p:nvSpPr>
        <p:spPr>
          <a:xfrm>
            <a:off x="3849776" y="3201022"/>
            <a:ext cx="8037425" cy="2323713"/>
          </a:xfrm>
          <a:prstGeom prst="rect">
            <a:avLst/>
          </a:prstGeom>
          <a:noFill/>
        </p:spPr>
        <p:txBody>
          <a:bodyPr wrap="square" rtlCol="0">
            <a:spAutoFit/>
          </a:bodyPr>
          <a:lstStyle/>
          <a:p>
            <a:pPr rtl="0" fontAlgn="base">
              <a:spcBef>
                <a:spcPts val="0"/>
              </a:spcBef>
              <a:spcAft>
                <a:spcPts val="600"/>
              </a:spcAft>
            </a:pPr>
            <a:r>
              <a:rPr lang="en-US" b="1" dirty="0">
                <a:solidFill>
                  <a:srgbClr val="000000"/>
                </a:solidFill>
              </a:rPr>
              <a:t>Desired outcomes:</a:t>
            </a:r>
            <a:endParaRPr lang="en-US" b="1" i="0" u="none" strike="noStrike" dirty="0">
              <a:solidFill>
                <a:srgbClr val="000000"/>
              </a:solidFill>
              <a:effectLst/>
            </a:endParaRPr>
          </a:p>
          <a:p>
            <a:pPr marL="342900" indent="-342900" rtl="0" fontAlgn="base">
              <a:spcBef>
                <a:spcPts val="0"/>
              </a:spcBef>
              <a:spcAft>
                <a:spcPts val="600"/>
              </a:spcAft>
              <a:buFont typeface="+mj-lt"/>
              <a:buAutoNum type="arabicPeriod"/>
            </a:pPr>
            <a:r>
              <a:rPr lang="en-US" sz="1600" b="0" i="0" u="none" strike="noStrike" dirty="0">
                <a:solidFill>
                  <a:srgbClr val="000000"/>
                </a:solidFill>
                <a:effectLst/>
              </a:rPr>
              <a:t>A list of the specific data needs for the MAPPING@Brown exercise to capture mobility, mixing and other relevant data during Phase 1 (small, stripped-down pilot in the SPH), Phase 2  </a:t>
            </a:r>
            <a:r>
              <a:rPr lang="en-US" sz="1600" dirty="0"/>
              <a:t>(</a:t>
            </a:r>
            <a:r>
              <a:rPr lang="en-US" sz="1600" b="0" i="0" u="none" strike="noStrike" dirty="0">
                <a:solidFill>
                  <a:srgbClr val="000000"/>
                </a:solidFill>
                <a:effectLst/>
              </a:rPr>
              <a:t>roll-out across Brown), and Phase 3 </a:t>
            </a:r>
            <a:r>
              <a:rPr lang="en-US" sz="1600" dirty="0"/>
              <a:t>(</a:t>
            </a:r>
            <a:r>
              <a:rPr lang="en-US" sz="1600" b="0" i="0" u="none" strike="noStrike" dirty="0">
                <a:solidFill>
                  <a:srgbClr val="000000"/>
                </a:solidFill>
                <a:effectLst/>
              </a:rPr>
              <a:t>broader applications 5-10 years in the future). </a:t>
            </a:r>
          </a:p>
          <a:p>
            <a:pPr marL="342900" indent="-342900" rtl="0" fontAlgn="base">
              <a:spcBef>
                <a:spcPts val="0"/>
              </a:spcBef>
              <a:spcAft>
                <a:spcPts val="600"/>
              </a:spcAft>
              <a:buFont typeface="+mj-lt"/>
              <a:buAutoNum type="arabicPeriod"/>
            </a:pPr>
            <a:r>
              <a:rPr lang="en-US" sz="1600" b="0" i="0" u="none" strike="noStrike" dirty="0">
                <a:solidFill>
                  <a:srgbClr val="000000"/>
                </a:solidFill>
                <a:effectLst/>
              </a:rPr>
              <a:t>Categorize measurements as either primary (highly important, priority data that is critical for analysis) or secondary (less important data that we may consider) during each phase.</a:t>
            </a:r>
          </a:p>
          <a:p>
            <a:pPr marL="342900" indent="-342900" rtl="0" fontAlgn="base">
              <a:spcBef>
                <a:spcPts val="0"/>
              </a:spcBef>
              <a:spcAft>
                <a:spcPts val="0"/>
              </a:spcAft>
              <a:buFont typeface="+mj-lt"/>
              <a:buAutoNum type="arabicPeriod"/>
            </a:pPr>
            <a:r>
              <a:rPr lang="en-US" sz="1600" b="0" i="0" u="none" strike="noStrike" dirty="0">
                <a:solidFill>
                  <a:srgbClr val="000000"/>
                </a:solidFill>
                <a:effectLst/>
              </a:rPr>
              <a:t>Identify how and how often each type of data would be best measured during each phase. </a:t>
            </a:r>
          </a:p>
        </p:txBody>
      </p:sp>
    </p:spTree>
    <p:extLst>
      <p:ext uri="{BB962C8B-B14F-4D97-AF65-F5344CB8AC3E}">
        <p14:creationId xmlns:p14="http://schemas.microsoft.com/office/powerpoint/2010/main" val="2609163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95250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0000"/>
                </a:solidFill>
                <a:latin typeface="+mn-lt"/>
              </a:rPr>
              <a:t>MAPPING@Brown</a:t>
            </a:r>
          </a:p>
        </p:txBody>
      </p:sp>
      <p:sp>
        <p:nvSpPr>
          <p:cNvPr id="6" name="Content Placeholder 2">
            <a:extLst>
              <a:ext uri="{FF2B5EF4-FFF2-40B4-BE49-F238E27FC236}">
                <a16:creationId xmlns:a16="http://schemas.microsoft.com/office/drawing/2014/main" id="{8204D112-930B-8122-8DC6-CBEF07B07BDF}"/>
              </a:ext>
            </a:extLst>
          </p:cNvPr>
          <p:cNvSpPr txBox="1">
            <a:spLocks/>
          </p:cNvSpPr>
          <p:nvPr/>
        </p:nvSpPr>
        <p:spPr>
          <a:xfrm>
            <a:off x="520701" y="1981200"/>
            <a:ext cx="7319156" cy="3055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Overarching, proof-of-concept activity</a:t>
            </a:r>
          </a:p>
          <a:p>
            <a:r>
              <a:rPr lang="en-US" sz="2400" dirty="0"/>
              <a:t>5-year goal:</a:t>
            </a:r>
          </a:p>
          <a:p>
            <a:pPr lvl="1"/>
            <a:r>
              <a:rPr lang="en-US" dirty="0"/>
              <a:t>To map the entire social network at Brown (!)</a:t>
            </a:r>
          </a:p>
          <a:p>
            <a:r>
              <a:rPr lang="en-US" sz="2400" dirty="0"/>
              <a:t>18-month goals: </a:t>
            </a:r>
          </a:p>
          <a:p>
            <a:pPr lvl="1"/>
            <a:r>
              <a:rPr lang="en-US" dirty="0"/>
              <a:t>Device development</a:t>
            </a:r>
          </a:p>
          <a:p>
            <a:pPr lvl="1"/>
            <a:r>
              <a:rPr lang="en-US" dirty="0"/>
              <a:t>Deep community engagement  </a:t>
            </a:r>
          </a:p>
          <a:p>
            <a:pPr lvl="1"/>
            <a:r>
              <a:rPr lang="en-US" dirty="0"/>
              <a:t>Pilot in Brown School of Public Health in AY 2022/23 </a:t>
            </a:r>
          </a:p>
        </p:txBody>
      </p:sp>
      <p:pic>
        <p:nvPicPr>
          <p:cNvPr id="7" name="Picture 6">
            <a:extLst>
              <a:ext uri="{FF2B5EF4-FFF2-40B4-BE49-F238E27FC236}">
                <a16:creationId xmlns:a16="http://schemas.microsoft.com/office/drawing/2014/main" id="{73B5A461-C236-42A6-619F-F5F3F1D9AE20}"/>
              </a:ext>
            </a:extLst>
          </p:cNvPr>
          <p:cNvPicPr>
            <a:picLocks noChangeAspect="1"/>
          </p:cNvPicPr>
          <p:nvPr/>
        </p:nvPicPr>
        <p:blipFill rotWithShape="1">
          <a:blip r:embed="rId3"/>
          <a:srcRect l="486" t="-275" r="2485" b="-356"/>
          <a:stretch/>
        </p:blipFill>
        <p:spPr>
          <a:xfrm>
            <a:off x="8045763" y="1331938"/>
            <a:ext cx="3447736" cy="2554093"/>
          </a:xfrm>
          <a:prstGeom prst="rect">
            <a:avLst/>
          </a:prstGeom>
        </p:spPr>
      </p:pic>
    </p:spTree>
    <p:extLst>
      <p:ext uri="{BB962C8B-B14F-4D97-AF65-F5344CB8AC3E}">
        <p14:creationId xmlns:p14="http://schemas.microsoft.com/office/powerpoint/2010/main" val="42922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95250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rgbClr val="FF0000"/>
                </a:solidFill>
                <a:latin typeface="+mn-lt"/>
              </a:rPr>
              <a:t>MAPPING@Brown</a:t>
            </a:r>
            <a:r>
              <a:rPr lang="en-US" sz="3200" b="1" dirty="0">
                <a:solidFill>
                  <a:srgbClr val="FF0000"/>
                </a:solidFill>
                <a:latin typeface="+mn-lt"/>
              </a:rPr>
              <a:t>: Main Goals</a:t>
            </a:r>
          </a:p>
        </p:txBody>
      </p:sp>
      <p:sp>
        <p:nvSpPr>
          <p:cNvPr id="6" name="Content Placeholder 2">
            <a:extLst>
              <a:ext uri="{FF2B5EF4-FFF2-40B4-BE49-F238E27FC236}">
                <a16:creationId xmlns:a16="http://schemas.microsoft.com/office/drawing/2014/main" id="{8204D112-930B-8122-8DC6-CBEF07B07BDF}"/>
              </a:ext>
            </a:extLst>
          </p:cNvPr>
          <p:cNvSpPr txBox="1">
            <a:spLocks/>
          </p:cNvSpPr>
          <p:nvPr/>
        </p:nvSpPr>
        <p:spPr>
          <a:xfrm>
            <a:off x="520701" y="1981200"/>
            <a:ext cx="7319156" cy="3055495"/>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Measure the social network at Brown University</a:t>
            </a:r>
          </a:p>
          <a:p>
            <a:pPr marL="0" indent="0">
              <a:buNone/>
            </a:pPr>
            <a:endParaRPr lang="en-US" sz="2400" dirty="0"/>
          </a:p>
          <a:p>
            <a:r>
              <a:rPr lang="en-US" sz="2400" dirty="0"/>
              <a:t>Use the social network data to populate flexible and realistic mathematical models of disease transmission</a:t>
            </a:r>
          </a:p>
          <a:p>
            <a:pPr lvl="1"/>
            <a:r>
              <a:rPr lang="en-US" sz="2000" dirty="0"/>
              <a:t>Intervention assessment: Explore transmission dynamics under different scenarios of social mixing and mobility</a:t>
            </a:r>
          </a:p>
          <a:p>
            <a:pPr marL="457200" lvl="1" indent="0">
              <a:buNone/>
            </a:pPr>
            <a:endParaRPr lang="en-US" dirty="0"/>
          </a:p>
          <a:p>
            <a:r>
              <a:rPr lang="en-US" sz="2400" dirty="0"/>
              <a:t>Simulation exercise</a:t>
            </a:r>
          </a:p>
          <a:p>
            <a:pPr lvl="1"/>
            <a:r>
              <a:rPr lang="en-US" sz="2000" dirty="0"/>
              <a:t>Introduce a virtual pathogen with specific epidemiological characteristics into the network and observe spread through the network</a:t>
            </a:r>
          </a:p>
          <a:p>
            <a:pPr lvl="1"/>
            <a:r>
              <a:rPr lang="en-US" sz="2000" dirty="0"/>
              <a:t>Identify point of intervention/changes in social mixing that would be effective at elimination or containment of the virtual pathogen</a:t>
            </a:r>
          </a:p>
        </p:txBody>
      </p:sp>
      <p:pic>
        <p:nvPicPr>
          <p:cNvPr id="7" name="Picture 6">
            <a:extLst>
              <a:ext uri="{FF2B5EF4-FFF2-40B4-BE49-F238E27FC236}">
                <a16:creationId xmlns:a16="http://schemas.microsoft.com/office/drawing/2014/main" id="{73B5A461-C236-42A6-619F-F5F3F1D9AE20}"/>
              </a:ext>
            </a:extLst>
          </p:cNvPr>
          <p:cNvPicPr>
            <a:picLocks noChangeAspect="1"/>
          </p:cNvPicPr>
          <p:nvPr/>
        </p:nvPicPr>
        <p:blipFill rotWithShape="1">
          <a:blip r:embed="rId3"/>
          <a:srcRect l="486" t="-275" r="2485" b="-356"/>
          <a:stretch/>
        </p:blipFill>
        <p:spPr>
          <a:xfrm>
            <a:off x="8045763" y="1331938"/>
            <a:ext cx="3447736" cy="2554093"/>
          </a:xfrm>
          <a:prstGeom prst="rect">
            <a:avLst/>
          </a:prstGeom>
        </p:spPr>
      </p:pic>
    </p:spTree>
    <p:extLst>
      <p:ext uri="{BB962C8B-B14F-4D97-AF65-F5344CB8AC3E}">
        <p14:creationId xmlns:p14="http://schemas.microsoft.com/office/powerpoint/2010/main" val="655939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95250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rgbClr val="FF0000"/>
                </a:solidFill>
                <a:latin typeface="+mn-lt"/>
              </a:rPr>
              <a:t>MAPPING@Brown</a:t>
            </a:r>
            <a:r>
              <a:rPr lang="en-US" sz="3200" b="1" dirty="0">
                <a:solidFill>
                  <a:srgbClr val="FF0000"/>
                </a:solidFill>
                <a:latin typeface="+mn-lt"/>
              </a:rPr>
              <a:t>: How</a:t>
            </a:r>
          </a:p>
        </p:txBody>
      </p:sp>
      <p:sp>
        <p:nvSpPr>
          <p:cNvPr id="4" name="Content Placeholder 2">
            <a:extLst>
              <a:ext uri="{FF2B5EF4-FFF2-40B4-BE49-F238E27FC236}">
                <a16:creationId xmlns:a16="http://schemas.microsoft.com/office/drawing/2014/main" id="{00B476F3-36EB-7B24-9C92-6AD16EA9C328}"/>
              </a:ext>
            </a:extLst>
          </p:cNvPr>
          <p:cNvSpPr txBox="1">
            <a:spLocks/>
          </p:cNvSpPr>
          <p:nvPr/>
        </p:nvSpPr>
        <p:spPr>
          <a:xfrm>
            <a:off x="909401" y="2070100"/>
            <a:ext cx="10972799" cy="30042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Long and deep community engagement</a:t>
            </a:r>
          </a:p>
          <a:p>
            <a:r>
              <a:rPr lang="en-US" sz="2400" dirty="0"/>
              <a:t>Identifying potential barriers to participation</a:t>
            </a:r>
          </a:p>
          <a:p>
            <a:r>
              <a:rPr lang="en-US" sz="2400" dirty="0"/>
              <a:t>Addressing concerns about confidentiality and data use</a:t>
            </a:r>
          </a:p>
          <a:p>
            <a:r>
              <a:rPr lang="en-US" sz="2400" dirty="0"/>
              <a:t>Develop technology</a:t>
            </a:r>
          </a:p>
          <a:p>
            <a:r>
              <a:rPr lang="en-US" sz="2400" dirty="0"/>
              <a:t>Think deeply about ethical issues</a:t>
            </a:r>
          </a:p>
          <a:p>
            <a:r>
              <a:rPr lang="en-US" sz="2400" dirty="0"/>
              <a:t>Exploring differential privacy and ways of protecting user data</a:t>
            </a:r>
          </a:p>
        </p:txBody>
      </p:sp>
    </p:spTree>
    <p:extLst>
      <p:ext uri="{BB962C8B-B14F-4D97-AF65-F5344CB8AC3E}">
        <p14:creationId xmlns:p14="http://schemas.microsoft.com/office/powerpoint/2010/main" val="3297801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95250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rgbClr val="FF0000"/>
                </a:solidFill>
                <a:latin typeface="+mn-lt"/>
              </a:rPr>
              <a:t>MAPPING@Brown</a:t>
            </a:r>
            <a:r>
              <a:rPr lang="en-US" sz="3200" b="1" dirty="0">
                <a:solidFill>
                  <a:srgbClr val="FF0000"/>
                </a:solidFill>
                <a:latin typeface="+mn-lt"/>
              </a:rPr>
              <a:t>: Some questions we are pondering </a:t>
            </a:r>
          </a:p>
        </p:txBody>
      </p:sp>
      <p:sp>
        <p:nvSpPr>
          <p:cNvPr id="5" name="Content Placeholder 2">
            <a:extLst>
              <a:ext uri="{FF2B5EF4-FFF2-40B4-BE49-F238E27FC236}">
                <a16:creationId xmlns:a16="http://schemas.microsoft.com/office/drawing/2014/main" id="{5EE8727D-8F9D-CD36-009C-790BE18AC77A}"/>
              </a:ext>
            </a:extLst>
          </p:cNvPr>
          <p:cNvSpPr txBox="1">
            <a:spLocks/>
          </p:cNvSpPr>
          <p:nvPr/>
        </p:nvSpPr>
        <p:spPr>
          <a:xfrm>
            <a:off x="849444" y="1981200"/>
            <a:ext cx="10972799" cy="32851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Can we find a reasonable workable balance where data is available for scientific purposes but carefully protected?</a:t>
            </a:r>
          </a:p>
          <a:p>
            <a:endParaRPr lang="en-US" sz="2200" dirty="0"/>
          </a:p>
          <a:p>
            <a:r>
              <a:rPr lang="en-US" sz="2200" dirty="0"/>
              <a:t>What to do with personal identifying information? </a:t>
            </a:r>
          </a:p>
          <a:p>
            <a:endParaRPr lang="en-US" sz="2200" dirty="0"/>
          </a:p>
          <a:p>
            <a:r>
              <a:rPr lang="en-US" sz="2200" dirty="0"/>
              <a:t>What demographic data do we need to collect and how do we balance that?</a:t>
            </a:r>
          </a:p>
          <a:p>
            <a:endParaRPr lang="en-US" sz="2200" dirty="0"/>
          </a:p>
          <a:p>
            <a:r>
              <a:rPr lang="en-US" sz="2200" dirty="0"/>
              <a:t>How do we talk/think/discuss/address the variety of concerns users will likely have?</a:t>
            </a:r>
          </a:p>
        </p:txBody>
      </p:sp>
    </p:spTree>
    <p:extLst>
      <p:ext uri="{BB962C8B-B14F-4D97-AF65-F5344CB8AC3E}">
        <p14:creationId xmlns:p14="http://schemas.microsoft.com/office/powerpoint/2010/main" val="2152283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95250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rgbClr val="FF0000"/>
                </a:solidFill>
                <a:latin typeface="+mn-lt"/>
              </a:rPr>
              <a:t>MAPPING@Brown</a:t>
            </a:r>
            <a:r>
              <a:rPr lang="en-US" sz="3200" b="1" dirty="0">
                <a:solidFill>
                  <a:srgbClr val="FF0000"/>
                </a:solidFill>
                <a:latin typeface="+mn-lt"/>
              </a:rPr>
              <a:t>: Some questions we are pondering</a:t>
            </a:r>
          </a:p>
        </p:txBody>
      </p:sp>
      <p:sp>
        <p:nvSpPr>
          <p:cNvPr id="4" name="Content Placeholder 2">
            <a:extLst>
              <a:ext uri="{FF2B5EF4-FFF2-40B4-BE49-F238E27FC236}">
                <a16:creationId xmlns:a16="http://schemas.microsoft.com/office/drawing/2014/main" id="{BE30AD8A-CF4F-B918-D75E-3BA06CF55037}"/>
              </a:ext>
            </a:extLst>
          </p:cNvPr>
          <p:cNvSpPr txBox="1">
            <a:spLocks/>
          </p:cNvSpPr>
          <p:nvPr/>
        </p:nvSpPr>
        <p:spPr>
          <a:xfrm>
            <a:off x="879424" y="1981200"/>
            <a:ext cx="10614075" cy="323426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Can users see their own data?</a:t>
            </a:r>
          </a:p>
          <a:p>
            <a:r>
              <a:rPr lang="en-US" sz="2200" dirty="0"/>
              <a:t>Should the app only track in a limited geographical boundary?</a:t>
            </a:r>
          </a:p>
          <a:p>
            <a:r>
              <a:rPr lang="en-US" sz="2200" dirty="0"/>
              <a:t>Should users be able to turn on/off certain features?</a:t>
            </a:r>
          </a:p>
          <a:p>
            <a:r>
              <a:rPr lang="en-US" sz="2200" dirty="0"/>
              <a:t>Do we want to incentivize the app?</a:t>
            </a:r>
          </a:p>
          <a:p>
            <a:r>
              <a:rPr lang="en-US" sz="2200" dirty="0"/>
              <a:t>Will the app drain battery life?</a:t>
            </a:r>
          </a:p>
          <a:p>
            <a:r>
              <a:rPr lang="en-US" sz="2200" dirty="0"/>
              <a:t>How frequently should we take measurements?</a:t>
            </a:r>
          </a:p>
          <a:p>
            <a:r>
              <a:rPr lang="en-US" sz="2200" dirty="0"/>
              <a:t>Do we want to use passive data collected by Brown (</a:t>
            </a:r>
            <a:r>
              <a:rPr lang="en-US" sz="2200" dirty="0" err="1"/>
              <a:t>wifi</a:t>
            </a:r>
            <a:r>
              <a:rPr lang="en-US" sz="2200" dirty="0"/>
              <a:t> logins, card swipes, </a:t>
            </a:r>
            <a:r>
              <a:rPr lang="en-US" sz="2200" dirty="0" err="1"/>
              <a:t>etc</a:t>
            </a:r>
            <a:r>
              <a:rPr lang="en-US" sz="2200" dirty="0"/>
              <a:t>) and if so, how?</a:t>
            </a:r>
          </a:p>
        </p:txBody>
      </p:sp>
    </p:spTree>
    <p:extLst>
      <p:ext uri="{BB962C8B-B14F-4D97-AF65-F5344CB8AC3E}">
        <p14:creationId xmlns:p14="http://schemas.microsoft.com/office/powerpoint/2010/main" val="4265038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3" y="375667"/>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520699" y="95250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0000"/>
                </a:solidFill>
                <a:latin typeface="+mn-lt"/>
              </a:rPr>
              <a:t>Timeline: MAPPING@Brown</a:t>
            </a:r>
          </a:p>
        </p:txBody>
      </p:sp>
      <p:graphicFrame>
        <p:nvGraphicFramePr>
          <p:cNvPr id="5" name="Content Placeholder 5">
            <a:extLst>
              <a:ext uri="{FF2B5EF4-FFF2-40B4-BE49-F238E27FC236}">
                <a16:creationId xmlns:a16="http://schemas.microsoft.com/office/drawing/2014/main" id="{5974F5BF-0C0F-8389-EF61-0CF5B69B184E}"/>
              </a:ext>
            </a:extLst>
          </p:cNvPr>
          <p:cNvGraphicFramePr>
            <a:graphicFrameLocks/>
          </p:cNvGraphicFramePr>
          <p:nvPr/>
        </p:nvGraphicFramePr>
        <p:xfrm>
          <a:off x="1621856" y="2070100"/>
          <a:ext cx="9552650" cy="3711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1E4CD48C-5B39-27B9-CAFC-9EF56137374B}"/>
              </a:ext>
            </a:extLst>
          </p:cNvPr>
          <p:cNvSpPr/>
          <p:nvPr/>
        </p:nvSpPr>
        <p:spPr>
          <a:xfrm>
            <a:off x="10300190" y="3361765"/>
            <a:ext cx="539905" cy="604421"/>
          </a:xfrm>
          <a:prstGeom prst="rect">
            <a:avLst/>
          </a:prstGeo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l="10000" r="10000"/>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 name="Rectangle 5">
            <a:extLst>
              <a:ext uri="{FF2B5EF4-FFF2-40B4-BE49-F238E27FC236}">
                <a16:creationId xmlns:a16="http://schemas.microsoft.com/office/drawing/2014/main" id="{F27E5F7E-76F0-9445-7F7F-29C541D605A7}"/>
              </a:ext>
            </a:extLst>
          </p:cNvPr>
          <p:cNvSpPr/>
          <p:nvPr/>
        </p:nvSpPr>
        <p:spPr>
          <a:xfrm>
            <a:off x="10300191" y="2220917"/>
            <a:ext cx="539905" cy="604421"/>
          </a:xfrm>
          <a:prstGeom prst="rect">
            <a:avLst/>
          </a:prstGeom>
          <a:blipFill dpi="0"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pic>
        <p:nvPicPr>
          <p:cNvPr id="14" name="Picture 13">
            <a:extLst>
              <a:ext uri="{FF2B5EF4-FFF2-40B4-BE49-F238E27FC236}">
                <a16:creationId xmlns:a16="http://schemas.microsoft.com/office/drawing/2014/main" id="{31CD72FD-3FD9-9331-8B63-0E298BF56A77}"/>
              </a:ext>
            </a:extLst>
          </p:cNvPr>
          <p:cNvPicPr>
            <a:picLocks noChangeAspect="1"/>
          </p:cNvPicPr>
          <p:nvPr/>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saturation sat="400000"/>
                    </a14:imgEffect>
                  </a14:imgLayer>
                </a14:imgProps>
              </a:ext>
            </a:extLst>
          </a:blip>
          <a:stretch>
            <a:fillRect/>
          </a:stretch>
        </p:blipFill>
        <p:spPr>
          <a:xfrm>
            <a:off x="10266936" y="4618072"/>
            <a:ext cx="605902" cy="604421"/>
          </a:xfrm>
          <a:prstGeom prst="rect">
            <a:avLst/>
          </a:prstGeom>
        </p:spPr>
      </p:pic>
    </p:spTree>
    <p:extLst>
      <p:ext uri="{BB962C8B-B14F-4D97-AF65-F5344CB8AC3E}">
        <p14:creationId xmlns:p14="http://schemas.microsoft.com/office/powerpoint/2010/main" val="2302432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30" descr="Background pattern&#10;&#10;Description automatically generated">
            <a:extLst>
              <a:ext uri="{FF2B5EF4-FFF2-40B4-BE49-F238E27FC236}">
                <a16:creationId xmlns:a16="http://schemas.microsoft.com/office/drawing/2014/main" id="{BA39221C-9C80-D6B0-4E33-52806E516E2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3" name="Title 1">
            <a:extLst>
              <a:ext uri="{FF2B5EF4-FFF2-40B4-BE49-F238E27FC236}">
                <a16:creationId xmlns:a16="http://schemas.microsoft.com/office/drawing/2014/main" id="{718E4E68-5BFA-BA84-09C5-83E97B1AF07E}"/>
              </a:ext>
            </a:extLst>
          </p:cNvPr>
          <p:cNvSpPr txBox="1">
            <a:spLocks/>
          </p:cNvSpPr>
          <p:nvPr/>
        </p:nvSpPr>
        <p:spPr>
          <a:xfrm>
            <a:off x="413752" y="991669"/>
            <a:ext cx="10972800" cy="611605"/>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0000"/>
                </a:solidFill>
                <a:latin typeface="+mn-lt"/>
              </a:rPr>
              <a:t>Preliminary thoughts on DATA for </a:t>
            </a:r>
            <a:r>
              <a:rPr lang="en-US" sz="3200" b="1" dirty="0" err="1">
                <a:solidFill>
                  <a:srgbClr val="FF0000"/>
                </a:solidFill>
                <a:latin typeface="+mn-lt"/>
              </a:rPr>
              <a:t>MAPPING@Brown</a:t>
            </a:r>
            <a:endParaRPr lang="en-US" sz="3200" b="1" dirty="0">
              <a:solidFill>
                <a:srgbClr val="FF0000"/>
              </a:solidFill>
              <a:latin typeface="+mn-lt"/>
            </a:endParaRPr>
          </a:p>
        </p:txBody>
      </p:sp>
      <p:sp>
        <p:nvSpPr>
          <p:cNvPr id="4" name="TextBox 3">
            <a:extLst>
              <a:ext uri="{FF2B5EF4-FFF2-40B4-BE49-F238E27FC236}">
                <a16:creationId xmlns:a16="http://schemas.microsoft.com/office/drawing/2014/main" id="{CA9EBFC7-534B-828C-DC9B-D4A6259BF926}"/>
              </a:ext>
            </a:extLst>
          </p:cNvPr>
          <p:cNvSpPr txBox="1"/>
          <p:nvPr/>
        </p:nvSpPr>
        <p:spPr>
          <a:xfrm>
            <a:off x="1275347" y="2237874"/>
            <a:ext cx="184731" cy="369332"/>
          </a:xfrm>
          <a:prstGeom prst="rect">
            <a:avLst/>
          </a:prstGeom>
          <a:noFill/>
        </p:spPr>
        <p:txBody>
          <a:bodyPr wrap="square" rtlCol="0">
            <a:spAutoFit/>
          </a:bodyPr>
          <a:lstStyle/>
          <a:p>
            <a:endParaRPr lang="en-US" dirty="0"/>
          </a:p>
        </p:txBody>
      </p:sp>
      <p:graphicFrame>
        <p:nvGraphicFramePr>
          <p:cNvPr id="6" name="Table 6">
            <a:extLst>
              <a:ext uri="{FF2B5EF4-FFF2-40B4-BE49-F238E27FC236}">
                <a16:creationId xmlns:a16="http://schemas.microsoft.com/office/drawing/2014/main" id="{BFDB7B01-7E2A-5988-7ACA-9A47697B8196}"/>
              </a:ext>
            </a:extLst>
          </p:cNvPr>
          <p:cNvGraphicFramePr>
            <a:graphicFrameLocks noGrp="1"/>
          </p:cNvGraphicFramePr>
          <p:nvPr>
            <p:extLst>
              <p:ext uri="{D42A27DB-BD31-4B8C-83A1-F6EECF244321}">
                <p14:modId xmlns:p14="http://schemas.microsoft.com/office/powerpoint/2010/main" val="97727040"/>
              </p:ext>
            </p:extLst>
          </p:nvPr>
        </p:nvGraphicFramePr>
        <p:xfrm>
          <a:off x="663072" y="1731343"/>
          <a:ext cx="10865853" cy="3977640"/>
        </p:xfrm>
        <a:graphic>
          <a:graphicData uri="http://schemas.openxmlformats.org/drawingml/2006/table">
            <a:tbl>
              <a:tblPr firstRow="1" bandRow="1">
                <a:tableStyleId>{5C22544A-7EE6-4342-B048-85BDC9FD1C3A}</a:tableStyleId>
              </a:tblPr>
              <a:tblGrid>
                <a:gridCol w="2388968">
                  <a:extLst>
                    <a:ext uri="{9D8B030D-6E8A-4147-A177-3AD203B41FA5}">
                      <a16:colId xmlns:a16="http://schemas.microsoft.com/office/drawing/2014/main" val="3253296767"/>
                    </a:ext>
                  </a:extLst>
                </a:gridCol>
                <a:gridCol w="8476885">
                  <a:extLst>
                    <a:ext uri="{9D8B030D-6E8A-4147-A177-3AD203B41FA5}">
                      <a16:colId xmlns:a16="http://schemas.microsoft.com/office/drawing/2014/main" val="3650581361"/>
                    </a:ext>
                  </a:extLst>
                </a:gridCol>
              </a:tblGrid>
              <a:tr h="370840">
                <a:tc>
                  <a:txBody>
                    <a:bodyPr/>
                    <a:lstStyle/>
                    <a:p>
                      <a:r>
                        <a:rPr lang="en-US" dirty="0"/>
                        <a:t>Module information</a:t>
                      </a:r>
                    </a:p>
                  </a:txBody>
                  <a:tcPr/>
                </a:tc>
                <a:tc>
                  <a:txBody>
                    <a:bodyPr/>
                    <a:lstStyle/>
                    <a:p>
                      <a:r>
                        <a:rPr lang="en-US" dirty="0"/>
                        <a:t>Data ‘wish list’</a:t>
                      </a:r>
                    </a:p>
                  </a:txBody>
                  <a:tcPr/>
                </a:tc>
                <a:extLst>
                  <a:ext uri="{0D108BD9-81ED-4DB2-BD59-A6C34878D82A}">
                    <a16:rowId xmlns:a16="http://schemas.microsoft.com/office/drawing/2014/main" val="1462011312"/>
                  </a:ext>
                </a:extLst>
              </a:tr>
              <a:tr h="370840">
                <a:tc>
                  <a:txBody>
                    <a:bodyPr/>
                    <a:lstStyle/>
                    <a:p>
                      <a:r>
                        <a:rPr lang="en-US" dirty="0"/>
                        <a:t>Device</a:t>
                      </a:r>
                    </a:p>
                  </a:txBody>
                  <a:tcPr/>
                </a:tc>
                <a:tc>
                  <a:txBody>
                    <a:bodyPr/>
                    <a:lstStyle/>
                    <a:p>
                      <a:pPr marL="285750" indent="-285750">
                        <a:buFont typeface="Arial" panose="020B0604020202020204" pitchFamily="34" charset="0"/>
                        <a:buChar char="•"/>
                      </a:pPr>
                      <a:r>
                        <a:rPr lang="en-US" sz="1600" dirty="0"/>
                        <a:t>Persistent anonymized device ID traceable over the course of the study</a:t>
                      </a:r>
                    </a:p>
                  </a:txBody>
                  <a:tcPr/>
                </a:tc>
                <a:extLst>
                  <a:ext uri="{0D108BD9-81ED-4DB2-BD59-A6C34878D82A}">
                    <a16:rowId xmlns:a16="http://schemas.microsoft.com/office/drawing/2014/main" val="1878261699"/>
                  </a:ext>
                </a:extLst>
              </a:tr>
              <a:tr h="370840">
                <a:tc>
                  <a:txBody>
                    <a:bodyPr/>
                    <a:lstStyle/>
                    <a:p>
                      <a:r>
                        <a:rPr lang="en-US" dirty="0"/>
                        <a:t>Wi-Fi</a:t>
                      </a:r>
                    </a:p>
                  </a:txBody>
                  <a:tcPr/>
                </a:tc>
                <a:tc>
                  <a:txBody>
                    <a:bodyPr/>
                    <a:lstStyle/>
                    <a:p>
                      <a:pPr marL="285750" indent="-285750">
                        <a:buFont typeface="Arial" panose="020B0604020202020204" pitchFamily="34" charset="0"/>
                        <a:buChar char="•"/>
                      </a:pPr>
                      <a:r>
                        <a:rPr lang="en-US" sz="1600" dirty="0"/>
                        <a:t>Datetime-stamped records of connection to specific access point (AP)</a:t>
                      </a:r>
                    </a:p>
                    <a:p>
                      <a:pPr marL="285750" indent="-285750">
                        <a:buFont typeface="Arial" panose="020B0604020202020204" pitchFamily="34" charset="0"/>
                        <a:buChar char="•"/>
                      </a:pPr>
                      <a:r>
                        <a:rPr lang="en-US" sz="1600" dirty="0"/>
                        <a:t>Duration of connection to specific AP</a:t>
                      </a:r>
                    </a:p>
                    <a:p>
                      <a:pPr marL="285750" indent="-285750">
                        <a:buFont typeface="Arial" panose="020B0604020202020204" pitchFamily="34" charset="0"/>
                        <a:buChar char="•"/>
                      </a:pPr>
                      <a:r>
                        <a:rPr lang="en-US" sz="1600" dirty="0"/>
                        <a:t>Signal strength</a:t>
                      </a:r>
                    </a:p>
                    <a:p>
                      <a:pPr marL="285750" indent="-285750">
                        <a:buFont typeface="Arial" panose="020B0604020202020204" pitchFamily="34" charset="0"/>
                        <a:buChar char="•"/>
                      </a:pPr>
                      <a:r>
                        <a:rPr lang="en-US" sz="1600" dirty="0"/>
                        <a:t>Datetime-stamped records of disconnection from a specific AP</a:t>
                      </a:r>
                    </a:p>
                  </a:txBody>
                  <a:tcPr/>
                </a:tc>
                <a:extLst>
                  <a:ext uri="{0D108BD9-81ED-4DB2-BD59-A6C34878D82A}">
                    <a16:rowId xmlns:a16="http://schemas.microsoft.com/office/drawing/2014/main" val="905899142"/>
                  </a:ext>
                </a:extLst>
              </a:tr>
              <a:tr h="522438">
                <a:tc>
                  <a:txBody>
                    <a:bodyPr/>
                    <a:lstStyle/>
                    <a:p>
                      <a:r>
                        <a:rPr lang="en-US" dirty="0"/>
                        <a:t>Bluetooth</a:t>
                      </a:r>
                    </a:p>
                  </a:txBody>
                  <a:tcPr/>
                </a:tc>
                <a:tc>
                  <a:txBody>
                    <a:bodyPr/>
                    <a:lstStyle/>
                    <a:p>
                      <a:pPr marL="285750" indent="-285750">
                        <a:buFont typeface="Arial" panose="020B0604020202020204" pitchFamily="34" charset="0"/>
                        <a:buChar char="•"/>
                      </a:pPr>
                      <a:r>
                        <a:rPr lang="en-US" sz="1600" dirty="0"/>
                        <a:t>Datetime-stamped records of detection of other participants’ devices (linkable via anonymized device IDs)</a:t>
                      </a:r>
                    </a:p>
                    <a:p>
                      <a:pPr marL="285750" indent="-285750">
                        <a:buFont typeface="Arial" panose="020B0604020202020204" pitchFamily="34" charset="0"/>
                        <a:buChar char="•"/>
                      </a:pPr>
                      <a:r>
                        <a:rPr lang="en-US" sz="1600" dirty="0"/>
                        <a:t>Signal strength for each of these contacts</a:t>
                      </a:r>
                    </a:p>
                    <a:p>
                      <a:pPr marL="285750" indent="-285750">
                        <a:buFont typeface="Arial" panose="020B0604020202020204" pitchFamily="34" charset="0"/>
                        <a:buChar char="•"/>
                      </a:pPr>
                      <a:r>
                        <a:rPr lang="en-US" sz="1600" dirty="0"/>
                        <a:t>Duration of proximity</a:t>
                      </a:r>
                    </a:p>
                    <a:p>
                      <a:pPr marL="285750" indent="-285750">
                        <a:buFont typeface="Arial" panose="020B0604020202020204" pitchFamily="34" charset="0"/>
                        <a:buChar char="•"/>
                      </a:pPr>
                      <a:r>
                        <a:rPr lang="en-US" sz="1600" i="1" dirty="0"/>
                        <a:t>E</a:t>
                      </a:r>
                      <a:r>
                        <a:rPr lang="en-US" sz="1600" dirty="0"/>
                        <a:t>pidemic simulation:</a:t>
                      </a:r>
                    </a:p>
                    <a:p>
                      <a:pPr marL="742950" lvl="1" indent="-285750">
                        <a:buFont typeface="Arial" panose="020B0604020202020204" pitchFamily="34" charset="0"/>
                        <a:buChar char="•"/>
                      </a:pPr>
                      <a:r>
                        <a:rPr lang="en-US" sz="1600" dirty="0"/>
                        <a:t>Store infection status for each device and pathogen</a:t>
                      </a:r>
                    </a:p>
                    <a:p>
                      <a:pPr marL="742950" lvl="1" indent="-285750">
                        <a:buFont typeface="Arial" panose="020B0604020202020204" pitchFamily="34" charset="0"/>
                        <a:buChar char="•"/>
                      </a:pPr>
                      <a:r>
                        <a:rPr lang="en-US" sz="1600" dirty="0"/>
                        <a:t>Datetime-stamped records of each transmission</a:t>
                      </a:r>
                    </a:p>
                  </a:txBody>
                  <a:tcPr/>
                </a:tc>
                <a:extLst>
                  <a:ext uri="{0D108BD9-81ED-4DB2-BD59-A6C34878D82A}">
                    <a16:rowId xmlns:a16="http://schemas.microsoft.com/office/drawing/2014/main" val="3818818900"/>
                  </a:ext>
                </a:extLst>
              </a:tr>
              <a:tr h="370840">
                <a:tc>
                  <a:txBody>
                    <a:bodyPr/>
                    <a:lstStyle/>
                    <a:p>
                      <a:r>
                        <a:rPr lang="en-US" dirty="0"/>
                        <a:t>GPS</a:t>
                      </a:r>
                    </a:p>
                  </a:txBody>
                  <a:tcPr/>
                </a:tc>
                <a:tc>
                  <a:txBody>
                    <a:bodyPr/>
                    <a:lstStyle/>
                    <a:p>
                      <a:pPr marL="285750" indent="-285750">
                        <a:buFont typeface="Arial" panose="020B0604020202020204" pitchFamily="34" charset="0"/>
                        <a:buChar char="•"/>
                      </a:pPr>
                      <a:r>
                        <a:rPr lang="en-US" sz="1600" dirty="0"/>
                        <a:t>App only collects/processes Wi-Fi and Bluetooth data when inside SPH geo-fence</a:t>
                      </a:r>
                    </a:p>
                  </a:txBody>
                  <a:tcPr/>
                </a:tc>
                <a:extLst>
                  <a:ext uri="{0D108BD9-81ED-4DB2-BD59-A6C34878D82A}">
                    <a16:rowId xmlns:a16="http://schemas.microsoft.com/office/drawing/2014/main" val="1556744685"/>
                  </a:ext>
                </a:extLst>
              </a:tr>
            </a:tbl>
          </a:graphicData>
        </a:graphic>
      </p:graphicFrame>
    </p:spTree>
    <p:extLst>
      <p:ext uri="{BB962C8B-B14F-4D97-AF65-F5344CB8AC3E}">
        <p14:creationId xmlns:p14="http://schemas.microsoft.com/office/powerpoint/2010/main" val="1912963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8A1B-F4A8-FBE2-C9FB-72B749A31C74}"/>
              </a:ext>
            </a:extLst>
          </p:cNvPr>
          <p:cNvSpPr txBox="1">
            <a:spLocks/>
          </p:cNvSpPr>
          <p:nvPr/>
        </p:nvSpPr>
        <p:spPr>
          <a:xfrm>
            <a:off x="520699" y="952500"/>
            <a:ext cx="10972800" cy="10287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0000"/>
                </a:solidFill>
                <a:latin typeface="+mn-lt"/>
              </a:rPr>
              <a:t>Some aspects of measuring social interaction</a:t>
            </a:r>
          </a:p>
        </p:txBody>
      </p:sp>
      <p:pic>
        <p:nvPicPr>
          <p:cNvPr id="3" name="Picture Placeholder 30" descr="Background pattern&#10;&#10;Description automatically generated">
            <a:extLst>
              <a:ext uri="{FF2B5EF4-FFF2-40B4-BE49-F238E27FC236}">
                <a16:creationId xmlns:a16="http://schemas.microsoft.com/office/drawing/2014/main" id="{BFC5C911-69A1-F323-6619-57470921CF43}"/>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4900" r="96" b="45055"/>
          <a:stretch/>
        </p:blipFill>
        <p:spPr>
          <a:xfrm>
            <a:off x="-1" y="0"/>
            <a:ext cx="12192001" cy="863600"/>
          </a:xfrm>
          <a:prstGeom prst="rect">
            <a:avLst/>
          </a:prstGeom>
        </p:spPr>
      </p:pic>
      <p:sp>
        <p:nvSpPr>
          <p:cNvPr id="5" name="TextBox 4">
            <a:extLst>
              <a:ext uri="{FF2B5EF4-FFF2-40B4-BE49-F238E27FC236}">
                <a16:creationId xmlns:a16="http://schemas.microsoft.com/office/drawing/2014/main" id="{F7372A3A-48CF-1B5E-D80B-A8370EB0F9B8}"/>
              </a:ext>
            </a:extLst>
          </p:cNvPr>
          <p:cNvSpPr txBox="1"/>
          <p:nvPr/>
        </p:nvSpPr>
        <p:spPr>
          <a:xfrm>
            <a:off x="520699" y="1812072"/>
            <a:ext cx="8348133" cy="4401205"/>
          </a:xfrm>
          <a:prstGeom prst="rect">
            <a:avLst/>
          </a:prstGeom>
          <a:noFill/>
        </p:spPr>
        <p:txBody>
          <a:bodyPr wrap="square">
            <a:spAutoFit/>
          </a:bodyPr>
          <a:lstStyle/>
          <a:p>
            <a:pPr marL="742950" lvl="1" indent="-285750">
              <a:buFont typeface="Arial" panose="020B0604020202020204" pitchFamily="34" charset="0"/>
              <a:buChar char="•"/>
            </a:pPr>
            <a:r>
              <a:rPr lang="en-US" sz="2000" dirty="0"/>
              <a:t>With whom: demographic information</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Duration</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Distance</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Activity</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Environment</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Other </a:t>
            </a:r>
            <a:r>
              <a:rPr lang="en-US" sz="2000" dirty="0" err="1"/>
              <a:t>behaviours</a:t>
            </a:r>
            <a:r>
              <a:rPr lang="en-US" sz="2000" dirty="0"/>
              <a:t>: Masking? </a:t>
            </a:r>
            <a:r>
              <a:rPr lang="en-US" sz="2000" dirty="0" err="1"/>
              <a:t>Vacccinated</a:t>
            </a:r>
            <a:r>
              <a:rPr lang="en-US" sz="2000" dirty="0"/>
              <a:t>?</a:t>
            </a:r>
          </a:p>
          <a:p>
            <a:pPr lvl="1"/>
            <a:endParaRPr lang="en-US" sz="2000" dirty="0"/>
          </a:p>
          <a:p>
            <a:pPr marL="742950" lvl="1" indent="-285750">
              <a:buFont typeface="Arial" panose="020B0604020202020204" pitchFamily="34" charset="0"/>
              <a:buChar char="•"/>
            </a:pPr>
            <a:r>
              <a:rPr lang="en-US" sz="2000" dirty="0"/>
              <a:t>Surveys imbedded in app?</a:t>
            </a:r>
          </a:p>
          <a:p>
            <a:pPr lvl="1"/>
            <a:endParaRPr lang="en-US" sz="2000" dirty="0"/>
          </a:p>
        </p:txBody>
      </p:sp>
    </p:spTree>
    <p:extLst>
      <p:ext uri="{BB962C8B-B14F-4D97-AF65-F5344CB8AC3E}">
        <p14:creationId xmlns:p14="http://schemas.microsoft.com/office/powerpoint/2010/main" val="4109336811"/>
      </p:ext>
    </p:extLst>
  </p:cSld>
  <p:clrMapOvr>
    <a:masterClrMapping/>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4710</TotalTime>
  <Words>1633</Words>
  <Application>Microsoft Macintosh PowerPoint</Application>
  <PresentationFormat>Widescreen</PresentationFormat>
  <Paragraphs>170</Paragraphs>
  <Slides>15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Georgia</vt:lpstr>
      <vt:lpstr>Roboto</vt:lpstr>
      <vt:lpstr>Office Theme 2013 - 2022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Lurie</dc:creator>
  <cp:lastModifiedBy>Mark Lurie</cp:lastModifiedBy>
  <cp:revision>32</cp:revision>
  <dcterms:created xsi:type="dcterms:W3CDTF">2023-01-14T00:07:27Z</dcterms:created>
  <dcterms:modified xsi:type="dcterms:W3CDTF">2023-01-17T12:29:58Z</dcterms:modified>
</cp:coreProperties>
</file>